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5"/>
  </p:notesMasterIdLst>
  <p:sldIdLst>
    <p:sldId id="257" r:id="rId2"/>
    <p:sldId id="285" r:id="rId3"/>
    <p:sldId id="274" r:id="rId4"/>
    <p:sldId id="260" r:id="rId5"/>
    <p:sldId id="261" r:id="rId6"/>
    <p:sldId id="256" r:id="rId7"/>
    <p:sldId id="286" r:id="rId8"/>
    <p:sldId id="287" r:id="rId9"/>
    <p:sldId id="288" r:id="rId10"/>
    <p:sldId id="289" r:id="rId11"/>
    <p:sldId id="290" r:id="rId12"/>
    <p:sldId id="291" r:id="rId13"/>
    <p:sldId id="292" r:id="rId14"/>
    <p:sldId id="293" r:id="rId15"/>
    <p:sldId id="294" r:id="rId16"/>
    <p:sldId id="295" r:id="rId17"/>
    <p:sldId id="296" r:id="rId18"/>
    <p:sldId id="297" r:id="rId19"/>
    <p:sldId id="298" r:id="rId20"/>
    <p:sldId id="299" r:id="rId21"/>
    <p:sldId id="300" r:id="rId22"/>
    <p:sldId id="301" r:id="rId23"/>
    <p:sldId id="278" r:id="rId24"/>
  </p:sldIdLst>
  <p:sldSz cx="12192000" cy="6858000"/>
  <p:notesSz cx="6858000" cy="9144000"/>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733"/>
    <p:restoredTop sz="93232"/>
  </p:normalViewPr>
  <p:slideViewPr>
    <p:cSldViewPr snapToGrid="0" snapToObjects="1">
      <p:cViewPr varScale="1">
        <p:scale>
          <a:sx n="100" d="100"/>
          <a:sy n="100" d="100"/>
        </p:scale>
        <p:origin x="7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jpg>
</file>

<file path=ppt/media/image11.jpg>
</file>

<file path=ppt/media/image12.jpg>
</file>

<file path=ppt/media/image13.jpeg>
</file>

<file path=ppt/media/image14.png>
</file>

<file path=ppt/media/image15.jpg>
</file>

<file path=ppt/media/image16.tiff>
</file>

<file path=ppt/media/image17.png>
</file>

<file path=ppt/media/image18.jpeg>
</file>

<file path=ppt/media/image19.png>
</file>

<file path=ppt/media/image2.png>
</file>

<file path=ppt/media/image20.png>
</file>

<file path=ppt/media/image21.png>
</file>

<file path=ppt/media/image22.png>
</file>

<file path=ppt/media/image23.png>
</file>

<file path=ppt/media/image24.jpg>
</file>

<file path=ppt/media/image25.jp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jpe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AR"/>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9EF2CE-BF77-ED43-B962-7F161330FFFF}" type="datetimeFigureOut">
              <a:rPr lang="es-AR" smtClean="0"/>
              <a:t>21/5/19</a:t>
            </a:fld>
            <a:endParaRPr lang="es-AR"/>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AR"/>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lang="es-ES"/>
              <a:t>Editar los estilos de texto del patrón
Segundo nivel
Tercer nivel
Cuarto nivel
Quinto nivel</a:t>
            </a:r>
            <a:endParaRPr lang="es-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AR"/>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9DEAC0-4491-6547-956C-FB02084FD009}" type="slidenum">
              <a:rPr lang="es-AR" smtClean="0"/>
              <a:t>‹Nº›</a:t>
            </a:fld>
            <a:endParaRPr lang="es-AR"/>
          </a:p>
        </p:txBody>
      </p:sp>
    </p:spTree>
    <p:extLst>
      <p:ext uri="{BB962C8B-B14F-4D97-AF65-F5344CB8AC3E}">
        <p14:creationId xmlns:p14="http://schemas.microsoft.com/office/powerpoint/2010/main" val="853419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a:p>
        </p:txBody>
      </p:sp>
      <p:sp>
        <p:nvSpPr>
          <p:cNvPr id="4" name="Marcador de número de diapositiva 3"/>
          <p:cNvSpPr>
            <a:spLocks noGrp="1"/>
          </p:cNvSpPr>
          <p:nvPr>
            <p:ph type="sldNum" sz="quarter" idx="10"/>
          </p:nvPr>
        </p:nvSpPr>
        <p:spPr/>
        <p:txBody>
          <a:bodyPr/>
          <a:lstStyle/>
          <a:p>
            <a:fld id="{1F9AD471-042E-4B5F-AA4D-6640D92AB32E}" type="slidenum">
              <a:rPr lang="en-US" smtClean="0"/>
              <a:t>1</a:t>
            </a:fld>
            <a:endParaRPr lang="en-US"/>
          </a:p>
        </p:txBody>
      </p:sp>
    </p:spTree>
    <p:extLst>
      <p:ext uri="{BB962C8B-B14F-4D97-AF65-F5344CB8AC3E}">
        <p14:creationId xmlns:p14="http://schemas.microsoft.com/office/powerpoint/2010/main" val="35851770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a:p>
        </p:txBody>
      </p:sp>
      <p:sp>
        <p:nvSpPr>
          <p:cNvPr id="4" name="Marcador de número de diapositiva 3"/>
          <p:cNvSpPr>
            <a:spLocks noGrp="1"/>
          </p:cNvSpPr>
          <p:nvPr>
            <p:ph type="sldNum" sz="quarter" idx="10"/>
          </p:nvPr>
        </p:nvSpPr>
        <p:spPr/>
        <p:txBody>
          <a:bodyPr/>
          <a:lstStyle/>
          <a:p>
            <a:fld id="{1F9AD471-042E-4B5F-AA4D-6640D92AB32E}" type="slidenum">
              <a:rPr lang="en-US" smtClean="0"/>
              <a:t>4</a:t>
            </a:fld>
            <a:endParaRPr lang="en-US"/>
          </a:p>
        </p:txBody>
      </p:sp>
    </p:spTree>
    <p:extLst>
      <p:ext uri="{BB962C8B-B14F-4D97-AF65-F5344CB8AC3E}">
        <p14:creationId xmlns:p14="http://schemas.microsoft.com/office/powerpoint/2010/main" val="19087655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SLS laser con polvo</a:t>
            </a:r>
          </a:p>
          <a:p>
            <a:r>
              <a:rPr lang="es-AR" dirty="0"/>
              <a:t>SLA resina + laser con espejos </a:t>
            </a:r>
          </a:p>
          <a:p>
            <a:r>
              <a:rPr lang="es-AR" dirty="0"/>
              <a:t>DLP resina + proyector led</a:t>
            </a:r>
          </a:p>
          <a:p>
            <a:r>
              <a:rPr lang="es-AR" dirty="0"/>
              <a:t>FMD + plastico derretido</a:t>
            </a:r>
          </a:p>
          <a:p>
            <a:r>
              <a:rPr lang="es-AR" dirty="0"/>
              <a:t>FFF igual FMD pero de la marca STRATASYSpioneros pierde patente '09</a:t>
            </a:r>
          </a:p>
        </p:txBody>
      </p:sp>
      <p:sp>
        <p:nvSpPr>
          <p:cNvPr id="4" name="Marcador de número de diapositiva 3"/>
          <p:cNvSpPr>
            <a:spLocks noGrp="1"/>
          </p:cNvSpPr>
          <p:nvPr>
            <p:ph type="sldNum" sz="quarter" idx="5"/>
          </p:nvPr>
        </p:nvSpPr>
        <p:spPr/>
        <p:txBody>
          <a:bodyPr/>
          <a:lstStyle/>
          <a:p>
            <a:fld id="{C29DEAC0-4491-6547-956C-FB02084FD009}" type="slidenum">
              <a:rPr lang="es-AR" smtClean="0"/>
              <a:t>8</a:t>
            </a:fld>
            <a:endParaRPr lang="es-AR"/>
          </a:p>
        </p:txBody>
      </p:sp>
    </p:spTree>
    <p:extLst>
      <p:ext uri="{BB962C8B-B14F-4D97-AF65-F5344CB8AC3E}">
        <p14:creationId xmlns:p14="http://schemas.microsoft.com/office/powerpoint/2010/main" val="37442797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PLA polilactic acid. Mismo plastico que las bolsas de super</a:t>
            </a:r>
          </a:p>
          <a:p>
            <a:r>
              <a:rPr lang="es-AR" dirty="0"/>
              <a:t>ABS  mismo que los plasticos inyectados</a:t>
            </a:r>
          </a:p>
          <a:p>
            <a:r>
              <a:rPr lang="es-AR" dirty="0"/>
              <a:t>LAYWOOD apariencia a madera</a:t>
            </a:r>
          </a:p>
          <a:p>
            <a:r>
              <a:rPr lang="es-AR" dirty="0"/>
              <a:t>LAYBRICK acabo similar a ceramico o piedra</a:t>
            </a:r>
          </a:p>
          <a:p>
            <a:r>
              <a:rPr lang="es-AR" dirty="0"/>
              <a:t>METALES no son mas resistentes.</a:t>
            </a:r>
          </a:p>
          <a:p>
            <a:endParaRPr lang="es-AR" dirty="0"/>
          </a:p>
        </p:txBody>
      </p:sp>
      <p:sp>
        <p:nvSpPr>
          <p:cNvPr id="4" name="Marcador de número de diapositiva 3"/>
          <p:cNvSpPr>
            <a:spLocks noGrp="1"/>
          </p:cNvSpPr>
          <p:nvPr>
            <p:ph type="sldNum" sz="quarter" idx="5"/>
          </p:nvPr>
        </p:nvSpPr>
        <p:spPr/>
        <p:txBody>
          <a:bodyPr/>
          <a:lstStyle/>
          <a:p>
            <a:fld id="{C29DEAC0-4491-6547-956C-FB02084FD009}" type="slidenum">
              <a:rPr lang="es-AR" smtClean="0"/>
              <a:t>9</a:t>
            </a:fld>
            <a:endParaRPr lang="es-AR"/>
          </a:p>
        </p:txBody>
      </p:sp>
    </p:spTree>
    <p:extLst>
      <p:ext uri="{BB962C8B-B14F-4D97-AF65-F5344CB8AC3E}">
        <p14:creationId xmlns:p14="http://schemas.microsoft.com/office/powerpoint/2010/main" val="7421479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CAD: diseño asistido por PC</a:t>
            </a:r>
          </a:p>
          <a:p>
            <a:r>
              <a:rPr lang="es-AR" dirty="0"/>
              <a:t>CAM: fabricación asistida por PC</a:t>
            </a:r>
          </a:p>
        </p:txBody>
      </p:sp>
      <p:sp>
        <p:nvSpPr>
          <p:cNvPr id="4" name="Marcador de número de diapositiva 3"/>
          <p:cNvSpPr>
            <a:spLocks noGrp="1"/>
          </p:cNvSpPr>
          <p:nvPr>
            <p:ph type="sldNum" sz="quarter" idx="5"/>
          </p:nvPr>
        </p:nvSpPr>
        <p:spPr/>
        <p:txBody>
          <a:bodyPr/>
          <a:lstStyle/>
          <a:p>
            <a:fld id="{C29DEAC0-4491-6547-956C-FB02084FD009}" type="slidenum">
              <a:rPr lang="es-AR" smtClean="0"/>
              <a:t>10</a:t>
            </a:fld>
            <a:endParaRPr lang="es-AR"/>
          </a:p>
        </p:txBody>
      </p:sp>
    </p:spTree>
    <p:extLst>
      <p:ext uri="{BB962C8B-B14F-4D97-AF65-F5344CB8AC3E}">
        <p14:creationId xmlns:p14="http://schemas.microsoft.com/office/powerpoint/2010/main" val="33776396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AR" dirty="0"/>
              <a:t>Thingiverse y grabcad tienen muchos archivos que se pueden editar</a:t>
            </a:r>
          </a:p>
          <a:p>
            <a:r>
              <a:rPr lang="es-AR" dirty="0"/>
              <a:t>Cult3d permite monetiza sus modelos a diseñadores</a:t>
            </a:r>
          </a:p>
        </p:txBody>
      </p:sp>
      <p:sp>
        <p:nvSpPr>
          <p:cNvPr id="4" name="Marcador de número de diapositiva 3"/>
          <p:cNvSpPr>
            <a:spLocks noGrp="1"/>
          </p:cNvSpPr>
          <p:nvPr>
            <p:ph type="sldNum" sz="quarter" idx="5"/>
          </p:nvPr>
        </p:nvSpPr>
        <p:spPr/>
        <p:txBody>
          <a:bodyPr/>
          <a:lstStyle/>
          <a:p>
            <a:fld id="{C29DEAC0-4491-6547-956C-FB02084FD009}" type="slidenum">
              <a:rPr lang="es-AR" smtClean="0"/>
              <a:t>14</a:t>
            </a:fld>
            <a:endParaRPr lang="es-AR"/>
          </a:p>
        </p:txBody>
      </p:sp>
    </p:spTree>
    <p:extLst>
      <p:ext uri="{BB962C8B-B14F-4D97-AF65-F5344CB8AC3E}">
        <p14:creationId xmlns:p14="http://schemas.microsoft.com/office/powerpoint/2010/main" val="370920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1AB327-EE8F-8B43-8888-B66D00EA3D94}"/>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AR"/>
          </a:p>
        </p:txBody>
      </p:sp>
      <p:sp>
        <p:nvSpPr>
          <p:cNvPr id="3" name="Subtítulo 2">
            <a:extLst>
              <a:ext uri="{FF2B5EF4-FFF2-40B4-BE49-F238E27FC236}">
                <a16:creationId xmlns:a16="http://schemas.microsoft.com/office/drawing/2014/main" id="{920E45E5-4733-1A47-9921-56A20D623D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AR"/>
          </a:p>
        </p:txBody>
      </p:sp>
      <p:sp>
        <p:nvSpPr>
          <p:cNvPr id="4" name="Marcador de fecha 3">
            <a:extLst>
              <a:ext uri="{FF2B5EF4-FFF2-40B4-BE49-F238E27FC236}">
                <a16:creationId xmlns:a16="http://schemas.microsoft.com/office/drawing/2014/main" id="{E3D5A0C5-C2ED-B745-9DB3-DC1DCC450903}"/>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5" name="Marcador de pie de página 4">
            <a:extLst>
              <a:ext uri="{FF2B5EF4-FFF2-40B4-BE49-F238E27FC236}">
                <a16:creationId xmlns:a16="http://schemas.microsoft.com/office/drawing/2014/main" id="{E868850A-FE0F-964B-929C-EF40EB5F8319}"/>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5AB63898-DE56-A946-9D8A-77279609B112}"/>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5500021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23F7836-A6D4-2244-A9B6-571C8119A4E9}"/>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texto vertical 2">
            <a:extLst>
              <a:ext uri="{FF2B5EF4-FFF2-40B4-BE49-F238E27FC236}">
                <a16:creationId xmlns:a16="http://schemas.microsoft.com/office/drawing/2014/main" id="{EDDCF2EF-AA36-BB41-B113-8A726151BB2B}"/>
              </a:ext>
            </a:extLst>
          </p:cNvPr>
          <p:cNvSpPr>
            <a:spLocks noGrp="1"/>
          </p:cNvSpPr>
          <p:nvPr>
            <p:ph type="body" orient="vert" idx="1"/>
          </p:nvPr>
        </p:nvSpPr>
        <p:spPr/>
        <p:txBody>
          <a:bodyPr vert="eaVert"/>
          <a:lstStyle/>
          <a:p>
            <a:r>
              <a:rPr lang="es-ES"/>
              <a:t>Editar los estilos de texto del patrón
Segundo nivel
Tercer nivel
Cuarto nivel
Quinto nivel</a:t>
            </a:r>
            <a:endParaRPr lang="es-AR"/>
          </a:p>
        </p:txBody>
      </p:sp>
      <p:sp>
        <p:nvSpPr>
          <p:cNvPr id="4" name="Marcador de fecha 3">
            <a:extLst>
              <a:ext uri="{FF2B5EF4-FFF2-40B4-BE49-F238E27FC236}">
                <a16:creationId xmlns:a16="http://schemas.microsoft.com/office/drawing/2014/main" id="{C8A76CE7-0DD9-754C-B8CD-492926BAC298}"/>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5" name="Marcador de pie de página 4">
            <a:extLst>
              <a:ext uri="{FF2B5EF4-FFF2-40B4-BE49-F238E27FC236}">
                <a16:creationId xmlns:a16="http://schemas.microsoft.com/office/drawing/2014/main" id="{06E8782A-6207-8D49-9B8A-F217883CA7CE}"/>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79DF58BE-81D2-0446-AD4E-4CEFE6685082}"/>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8272115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BCFCD236-0D32-4C4F-A7F3-0ADD92C59E54}"/>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AR"/>
          </a:p>
        </p:txBody>
      </p:sp>
      <p:sp>
        <p:nvSpPr>
          <p:cNvPr id="3" name="Marcador de texto vertical 2">
            <a:extLst>
              <a:ext uri="{FF2B5EF4-FFF2-40B4-BE49-F238E27FC236}">
                <a16:creationId xmlns:a16="http://schemas.microsoft.com/office/drawing/2014/main" id="{BC9921B2-118B-E345-AAE8-CAE0218BC9A2}"/>
              </a:ext>
            </a:extLst>
          </p:cNvPr>
          <p:cNvSpPr>
            <a:spLocks noGrp="1"/>
          </p:cNvSpPr>
          <p:nvPr>
            <p:ph type="body" orient="vert" idx="1"/>
          </p:nvPr>
        </p:nvSpPr>
        <p:spPr>
          <a:xfrm>
            <a:off x="838200" y="365125"/>
            <a:ext cx="7734300" cy="5811838"/>
          </a:xfrm>
        </p:spPr>
        <p:txBody>
          <a:bodyPr vert="eaVert"/>
          <a:lstStyle/>
          <a:p>
            <a:r>
              <a:rPr lang="es-ES"/>
              <a:t>Editar los estilos de texto del patrón
Segundo nivel
Tercer nivel
Cuarto nivel
Quinto nivel</a:t>
            </a:r>
            <a:endParaRPr lang="es-AR"/>
          </a:p>
        </p:txBody>
      </p:sp>
      <p:sp>
        <p:nvSpPr>
          <p:cNvPr id="4" name="Marcador de fecha 3">
            <a:extLst>
              <a:ext uri="{FF2B5EF4-FFF2-40B4-BE49-F238E27FC236}">
                <a16:creationId xmlns:a16="http://schemas.microsoft.com/office/drawing/2014/main" id="{7E1F765A-B443-C747-8037-077039E1F5D4}"/>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5" name="Marcador de pie de página 4">
            <a:extLst>
              <a:ext uri="{FF2B5EF4-FFF2-40B4-BE49-F238E27FC236}">
                <a16:creationId xmlns:a16="http://schemas.microsoft.com/office/drawing/2014/main" id="{77526796-E71A-3543-8045-DBC3A3D33441}"/>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68C7A432-052B-F54D-8A6C-C25A9EB9ECAC}"/>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1096732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446F0E6-5A65-0E42-B153-C16857863C5B}"/>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D48C9271-7D8E-FB4B-BD71-0E536FD0DF0F}"/>
              </a:ext>
            </a:extLst>
          </p:cNvPr>
          <p:cNvSpPr>
            <a:spLocks noGrp="1"/>
          </p:cNvSpPr>
          <p:nvPr>
            <p:ph idx="1"/>
          </p:nvPr>
        </p:nvSpPr>
        <p:spPr/>
        <p:txBody>
          <a:bodyPr/>
          <a:lstStyle/>
          <a:p>
            <a:r>
              <a:rPr lang="es-ES"/>
              <a:t>Editar los estilos de texto del patrón
Segundo nivel
Tercer nivel
Cuarto nivel
Quinto nivel</a:t>
            </a:r>
            <a:endParaRPr lang="es-AR"/>
          </a:p>
        </p:txBody>
      </p:sp>
      <p:sp>
        <p:nvSpPr>
          <p:cNvPr id="4" name="Marcador de fecha 3">
            <a:extLst>
              <a:ext uri="{FF2B5EF4-FFF2-40B4-BE49-F238E27FC236}">
                <a16:creationId xmlns:a16="http://schemas.microsoft.com/office/drawing/2014/main" id="{6BE27395-92CC-5F44-83F9-8149E434A118}"/>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5" name="Marcador de pie de página 4">
            <a:extLst>
              <a:ext uri="{FF2B5EF4-FFF2-40B4-BE49-F238E27FC236}">
                <a16:creationId xmlns:a16="http://schemas.microsoft.com/office/drawing/2014/main" id="{1FB61606-85C7-324D-AC6D-BF6B5A05B721}"/>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C0F3672D-195B-934F-8843-6B0F5E7EFCBD}"/>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26420357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3C7793-2A3F-9742-ADD5-C81C9F797F95}"/>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155539C6-B7B0-3041-B2EA-5CBDD07671A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r>
              <a:rPr lang="es-ES"/>
              <a:t>Editar los estilos de texto del patrón
Segundo nivel
Tercer nivel
Cuarto nivel
Quinto nivel</a:t>
            </a:r>
            <a:endParaRPr lang="es-AR"/>
          </a:p>
        </p:txBody>
      </p:sp>
      <p:sp>
        <p:nvSpPr>
          <p:cNvPr id="4" name="Marcador de fecha 3">
            <a:extLst>
              <a:ext uri="{FF2B5EF4-FFF2-40B4-BE49-F238E27FC236}">
                <a16:creationId xmlns:a16="http://schemas.microsoft.com/office/drawing/2014/main" id="{6AEC9989-5FDC-684C-BA3E-C7A9CE0A4751}"/>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5" name="Marcador de pie de página 4">
            <a:extLst>
              <a:ext uri="{FF2B5EF4-FFF2-40B4-BE49-F238E27FC236}">
                <a16:creationId xmlns:a16="http://schemas.microsoft.com/office/drawing/2014/main" id="{A23A0416-FD76-6A41-BB9A-2076EFF32BCE}"/>
              </a:ext>
            </a:extLst>
          </p:cNvPr>
          <p:cNvSpPr>
            <a:spLocks noGrp="1"/>
          </p:cNvSpPr>
          <p:nvPr>
            <p:ph type="ftr" sz="quarter" idx="11"/>
          </p:nvPr>
        </p:nvSpPr>
        <p:spPr/>
        <p:txBody>
          <a:bodyPr/>
          <a:lstStyle/>
          <a:p>
            <a:endParaRPr lang="es-AR"/>
          </a:p>
        </p:txBody>
      </p:sp>
      <p:sp>
        <p:nvSpPr>
          <p:cNvPr id="6" name="Marcador de número de diapositiva 5">
            <a:extLst>
              <a:ext uri="{FF2B5EF4-FFF2-40B4-BE49-F238E27FC236}">
                <a16:creationId xmlns:a16="http://schemas.microsoft.com/office/drawing/2014/main" id="{6B099C8D-C009-1E45-89BA-7BCE9FC4AB81}"/>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19377287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B7AD63-565F-D245-B2E4-7D2357B9BA1B}"/>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930491F5-D1A4-9948-9914-18C53228013C}"/>
              </a:ext>
            </a:extLst>
          </p:cNvPr>
          <p:cNvSpPr>
            <a:spLocks noGrp="1"/>
          </p:cNvSpPr>
          <p:nvPr>
            <p:ph sz="half" idx="1"/>
          </p:nvPr>
        </p:nvSpPr>
        <p:spPr>
          <a:xfrm>
            <a:off x="838200" y="1825625"/>
            <a:ext cx="5181600" cy="4351338"/>
          </a:xfrm>
        </p:spPr>
        <p:txBody>
          <a:bodyPr/>
          <a:lstStyle/>
          <a:p>
            <a:r>
              <a:rPr lang="es-ES"/>
              <a:t>Editar los estilos de texto del patrón
Segundo nivel
Tercer nivel
Cuarto nivel
Quinto nivel</a:t>
            </a:r>
            <a:endParaRPr lang="es-AR"/>
          </a:p>
        </p:txBody>
      </p:sp>
      <p:sp>
        <p:nvSpPr>
          <p:cNvPr id="4" name="Marcador de contenido 3">
            <a:extLst>
              <a:ext uri="{FF2B5EF4-FFF2-40B4-BE49-F238E27FC236}">
                <a16:creationId xmlns:a16="http://schemas.microsoft.com/office/drawing/2014/main" id="{6AB7D934-B192-EE4C-8446-F7BF98883376}"/>
              </a:ext>
            </a:extLst>
          </p:cNvPr>
          <p:cNvSpPr>
            <a:spLocks noGrp="1"/>
          </p:cNvSpPr>
          <p:nvPr>
            <p:ph sz="half" idx="2"/>
          </p:nvPr>
        </p:nvSpPr>
        <p:spPr>
          <a:xfrm>
            <a:off x="6172200" y="1825625"/>
            <a:ext cx="5181600" cy="4351338"/>
          </a:xfrm>
        </p:spPr>
        <p:txBody>
          <a:bodyPr/>
          <a:lstStyle/>
          <a:p>
            <a:r>
              <a:rPr lang="es-ES"/>
              <a:t>Editar los estilos de texto del patrón
Segundo nivel
Tercer nivel
Cuarto nivel
Quinto nivel</a:t>
            </a:r>
            <a:endParaRPr lang="es-AR"/>
          </a:p>
        </p:txBody>
      </p:sp>
      <p:sp>
        <p:nvSpPr>
          <p:cNvPr id="5" name="Marcador de fecha 4">
            <a:extLst>
              <a:ext uri="{FF2B5EF4-FFF2-40B4-BE49-F238E27FC236}">
                <a16:creationId xmlns:a16="http://schemas.microsoft.com/office/drawing/2014/main" id="{7598ED63-BA42-504A-A82E-77B41323969E}"/>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6" name="Marcador de pie de página 5">
            <a:extLst>
              <a:ext uri="{FF2B5EF4-FFF2-40B4-BE49-F238E27FC236}">
                <a16:creationId xmlns:a16="http://schemas.microsoft.com/office/drawing/2014/main" id="{B3135520-C224-FB44-8AF5-DF55CA5B057D}"/>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60F2C2F2-A321-5045-A85E-DD6E3454E1E1}"/>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14011428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D3FD5EF-5516-F04C-AD6B-3B3ECA6231A3}"/>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DB4B8F69-14AD-B448-82FB-10ED0EBC216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s-ES"/>
              <a:t>Editar los estilos de texto del patrón
Segundo nivel
Tercer nivel
Cuarto nivel
Quinto nivel</a:t>
            </a:r>
            <a:endParaRPr lang="es-AR"/>
          </a:p>
        </p:txBody>
      </p:sp>
      <p:sp>
        <p:nvSpPr>
          <p:cNvPr id="4" name="Marcador de contenido 3">
            <a:extLst>
              <a:ext uri="{FF2B5EF4-FFF2-40B4-BE49-F238E27FC236}">
                <a16:creationId xmlns:a16="http://schemas.microsoft.com/office/drawing/2014/main" id="{736F3F3C-A9F2-4D40-9CDE-7A6153DB6D40}"/>
              </a:ext>
            </a:extLst>
          </p:cNvPr>
          <p:cNvSpPr>
            <a:spLocks noGrp="1"/>
          </p:cNvSpPr>
          <p:nvPr>
            <p:ph sz="half" idx="2"/>
          </p:nvPr>
        </p:nvSpPr>
        <p:spPr>
          <a:xfrm>
            <a:off x="839788" y="2505075"/>
            <a:ext cx="5157787" cy="3684588"/>
          </a:xfrm>
        </p:spPr>
        <p:txBody>
          <a:bodyPr/>
          <a:lstStyle/>
          <a:p>
            <a:r>
              <a:rPr lang="es-ES"/>
              <a:t>Editar los estilos de texto del patrón
Segundo nivel
Tercer nivel
Cuarto nivel
Quinto nivel</a:t>
            </a:r>
            <a:endParaRPr lang="es-AR"/>
          </a:p>
        </p:txBody>
      </p:sp>
      <p:sp>
        <p:nvSpPr>
          <p:cNvPr id="5" name="Marcador de texto 4">
            <a:extLst>
              <a:ext uri="{FF2B5EF4-FFF2-40B4-BE49-F238E27FC236}">
                <a16:creationId xmlns:a16="http://schemas.microsoft.com/office/drawing/2014/main" id="{859FA456-A28D-234D-9B95-00D24654344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es-ES"/>
              <a:t>Editar los estilos de texto del patrón
Segundo nivel
Tercer nivel
Cuarto nivel
Quinto nivel</a:t>
            </a:r>
            <a:endParaRPr lang="es-AR"/>
          </a:p>
        </p:txBody>
      </p:sp>
      <p:sp>
        <p:nvSpPr>
          <p:cNvPr id="6" name="Marcador de contenido 5">
            <a:extLst>
              <a:ext uri="{FF2B5EF4-FFF2-40B4-BE49-F238E27FC236}">
                <a16:creationId xmlns:a16="http://schemas.microsoft.com/office/drawing/2014/main" id="{D7BEB360-638A-6242-ACFE-965C9CF79D68}"/>
              </a:ext>
            </a:extLst>
          </p:cNvPr>
          <p:cNvSpPr>
            <a:spLocks noGrp="1"/>
          </p:cNvSpPr>
          <p:nvPr>
            <p:ph sz="quarter" idx="4"/>
          </p:nvPr>
        </p:nvSpPr>
        <p:spPr>
          <a:xfrm>
            <a:off x="6172200" y="2505075"/>
            <a:ext cx="5183188" cy="3684588"/>
          </a:xfrm>
        </p:spPr>
        <p:txBody>
          <a:bodyPr/>
          <a:lstStyle/>
          <a:p>
            <a:r>
              <a:rPr lang="es-ES"/>
              <a:t>Editar los estilos de texto del patrón
Segundo nivel
Tercer nivel
Cuarto nivel
Quinto nivel</a:t>
            </a:r>
            <a:endParaRPr lang="es-AR"/>
          </a:p>
        </p:txBody>
      </p:sp>
      <p:sp>
        <p:nvSpPr>
          <p:cNvPr id="7" name="Marcador de fecha 6">
            <a:extLst>
              <a:ext uri="{FF2B5EF4-FFF2-40B4-BE49-F238E27FC236}">
                <a16:creationId xmlns:a16="http://schemas.microsoft.com/office/drawing/2014/main" id="{85D8E2F1-5CDA-5344-85A7-2ADACE667997}"/>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8" name="Marcador de pie de página 7">
            <a:extLst>
              <a:ext uri="{FF2B5EF4-FFF2-40B4-BE49-F238E27FC236}">
                <a16:creationId xmlns:a16="http://schemas.microsoft.com/office/drawing/2014/main" id="{D7A25ADF-B1C2-3143-8F4F-2AB1B18E6566}"/>
              </a:ext>
            </a:extLst>
          </p:cNvPr>
          <p:cNvSpPr>
            <a:spLocks noGrp="1"/>
          </p:cNvSpPr>
          <p:nvPr>
            <p:ph type="ftr" sz="quarter" idx="11"/>
          </p:nvPr>
        </p:nvSpPr>
        <p:spPr/>
        <p:txBody>
          <a:bodyPr/>
          <a:lstStyle/>
          <a:p>
            <a:endParaRPr lang="es-AR"/>
          </a:p>
        </p:txBody>
      </p:sp>
      <p:sp>
        <p:nvSpPr>
          <p:cNvPr id="9" name="Marcador de número de diapositiva 8">
            <a:extLst>
              <a:ext uri="{FF2B5EF4-FFF2-40B4-BE49-F238E27FC236}">
                <a16:creationId xmlns:a16="http://schemas.microsoft.com/office/drawing/2014/main" id="{F85713C5-6DEB-2E46-AD54-41F9A032C8C0}"/>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19700471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E55BFDC-AA46-7949-AA95-09A2B7A7C304}"/>
              </a:ext>
            </a:extLst>
          </p:cNvPr>
          <p:cNvSpPr>
            <a:spLocks noGrp="1"/>
          </p:cNvSpPr>
          <p:nvPr>
            <p:ph type="title"/>
          </p:nvPr>
        </p:nvSpPr>
        <p:spPr/>
        <p:txBody>
          <a:bodyPr/>
          <a:lstStyle/>
          <a:p>
            <a:r>
              <a:rPr lang="es-ES"/>
              <a:t>Haga clic para modificar el estilo de título del patrón</a:t>
            </a:r>
            <a:endParaRPr lang="es-AR"/>
          </a:p>
        </p:txBody>
      </p:sp>
      <p:sp>
        <p:nvSpPr>
          <p:cNvPr id="3" name="Marcador de fecha 2">
            <a:extLst>
              <a:ext uri="{FF2B5EF4-FFF2-40B4-BE49-F238E27FC236}">
                <a16:creationId xmlns:a16="http://schemas.microsoft.com/office/drawing/2014/main" id="{50C1F66A-3D4E-A143-A541-50FF58EE593B}"/>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4" name="Marcador de pie de página 3">
            <a:extLst>
              <a:ext uri="{FF2B5EF4-FFF2-40B4-BE49-F238E27FC236}">
                <a16:creationId xmlns:a16="http://schemas.microsoft.com/office/drawing/2014/main" id="{9FCDE8D4-16A1-FE47-992E-A673545E6B0E}"/>
              </a:ext>
            </a:extLst>
          </p:cNvPr>
          <p:cNvSpPr>
            <a:spLocks noGrp="1"/>
          </p:cNvSpPr>
          <p:nvPr>
            <p:ph type="ftr" sz="quarter" idx="11"/>
          </p:nvPr>
        </p:nvSpPr>
        <p:spPr/>
        <p:txBody>
          <a:bodyPr/>
          <a:lstStyle/>
          <a:p>
            <a:endParaRPr lang="es-AR"/>
          </a:p>
        </p:txBody>
      </p:sp>
      <p:sp>
        <p:nvSpPr>
          <p:cNvPr id="5" name="Marcador de número de diapositiva 4">
            <a:extLst>
              <a:ext uri="{FF2B5EF4-FFF2-40B4-BE49-F238E27FC236}">
                <a16:creationId xmlns:a16="http://schemas.microsoft.com/office/drawing/2014/main" id="{98286FBA-BBF3-924C-AB2C-0F4973BDD5A7}"/>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28528648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EE2C4C9-0406-1F48-935E-75177AA9E37B}"/>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3" name="Marcador de pie de página 2">
            <a:extLst>
              <a:ext uri="{FF2B5EF4-FFF2-40B4-BE49-F238E27FC236}">
                <a16:creationId xmlns:a16="http://schemas.microsoft.com/office/drawing/2014/main" id="{A9B27263-E316-B545-86C5-50E1D6BAA431}"/>
              </a:ext>
            </a:extLst>
          </p:cNvPr>
          <p:cNvSpPr>
            <a:spLocks noGrp="1"/>
          </p:cNvSpPr>
          <p:nvPr>
            <p:ph type="ftr" sz="quarter" idx="11"/>
          </p:nvPr>
        </p:nvSpPr>
        <p:spPr/>
        <p:txBody>
          <a:bodyPr/>
          <a:lstStyle/>
          <a:p>
            <a:endParaRPr lang="es-AR"/>
          </a:p>
        </p:txBody>
      </p:sp>
      <p:sp>
        <p:nvSpPr>
          <p:cNvPr id="4" name="Marcador de número de diapositiva 3">
            <a:extLst>
              <a:ext uri="{FF2B5EF4-FFF2-40B4-BE49-F238E27FC236}">
                <a16:creationId xmlns:a16="http://schemas.microsoft.com/office/drawing/2014/main" id="{F8B80B2E-3440-7747-8D56-3F4394136457}"/>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4146025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6080D0B-3816-414C-A041-5B3166246AE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contenido 2">
            <a:extLst>
              <a:ext uri="{FF2B5EF4-FFF2-40B4-BE49-F238E27FC236}">
                <a16:creationId xmlns:a16="http://schemas.microsoft.com/office/drawing/2014/main" id="{78CA717C-E7F3-9F4B-AFFE-33B41D913B9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r>
              <a:rPr lang="es-ES"/>
              <a:t>Editar los estilos de texto del patrón
Segundo nivel
Tercer nivel
Cuarto nivel
Quinto nivel</a:t>
            </a:r>
            <a:endParaRPr lang="es-AR"/>
          </a:p>
        </p:txBody>
      </p:sp>
      <p:sp>
        <p:nvSpPr>
          <p:cNvPr id="4" name="Marcador de texto 3">
            <a:extLst>
              <a:ext uri="{FF2B5EF4-FFF2-40B4-BE49-F238E27FC236}">
                <a16:creationId xmlns:a16="http://schemas.microsoft.com/office/drawing/2014/main" id="{D7A6D5DE-24B3-384B-B02E-7070E3CF27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es-ES"/>
              <a:t>Editar los estilos de texto del patrón
Segundo nivel
Tercer nivel
Cuarto nivel
Quinto nivel</a:t>
            </a:r>
            <a:endParaRPr lang="es-AR"/>
          </a:p>
        </p:txBody>
      </p:sp>
      <p:sp>
        <p:nvSpPr>
          <p:cNvPr id="5" name="Marcador de fecha 4">
            <a:extLst>
              <a:ext uri="{FF2B5EF4-FFF2-40B4-BE49-F238E27FC236}">
                <a16:creationId xmlns:a16="http://schemas.microsoft.com/office/drawing/2014/main" id="{9657A0AF-3FD4-4442-871F-475FA84965D4}"/>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6" name="Marcador de pie de página 5">
            <a:extLst>
              <a:ext uri="{FF2B5EF4-FFF2-40B4-BE49-F238E27FC236}">
                <a16:creationId xmlns:a16="http://schemas.microsoft.com/office/drawing/2014/main" id="{672FD4FC-4E70-2E47-8426-9C9F93ADDCB7}"/>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99A6C641-6FAA-314A-A0F2-2F120FB10CD4}"/>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6862065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23ADA26-ED42-B34A-962A-98F813C22EA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AR"/>
          </a:p>
        </p:txBody>
      </p:sp>
      <p:sp>
        <p:nvSpPr>
          <p:cNvPr id="3" name="Marcador de posición de imagen 2">
            <a:extLst>
              <a:ext uri="{FF2B5EF4-FFF2-40B4-BE49-F238E27FC236}">
                <a16:creationId xmlns:a16="http://schemas.microsoft.com/office/drawing/2014/main" id="{A77BF672-66A9-FA4C-AB5E-F3846A3731C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AR"/>
          </a:p>
        </p:txBody>
      </p:sp>
      <p:sp>
        <p:nvSpPr>
          <p:cNvPr id="4" name="Marcador de texto 3">
            <a:extLst>
              <a:ext uri="{FF2B5EF4-FFF2-40B4-BE49-F238E27FC236}">
                <a16:creationId xmlns:a16="http://schemas.microsoft.com/office/drawing/2014/main" id="{505C654F-5D97-494B-8772-E289121893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r>
              <a:rPr lang="es-ES"/>
              <a:t>Editar los estilos de texto del patrón
Segundo nivel
Tercer nivel
Cuarto nivel
Quinto nivel</a:t>
            </a:r>
            <a:endParaRPr lang="es-AR"/>
          </a:p>
        </p:txBody>
      </p:sp>
      <p:sp>
        <p:nvSpPr>
          <p:cNvPr id="5" name="Marcador de fecha 4">
            <a:extLst>
              <a:ext uri="{FF2B5EF4-FFF2-40B4-BE49-F238E27FC236}">
                <a16:creationId xmlns:a16="http://schemas.microsoft.com/office/drawing/2014/main" id="{945CA2F9-DFB0-3843-B064-CDCEC6CB81F4}"/>
              </a:ext>
            </a:extLst>
          </p:cNvPr>
          <p:cNvSpPr>
            <a:spLocks noGrp="1"/>
          </p:cNvSpPr>
          <p:nvPr>
            <p:ph type="dt" sz="half" idx="10"/>
          </p:nvPr>
        </p:nvSpPr>
        <p:spPr/>
        <p:txBody>
          <a:bodyPr/>
          <a:lstStyle/>
          <a:p>
            <a:fld id="{290AD57C-5967-EA4F-92D3-7FC3E5B670A6}" type="datetimeFigureOut">
              <a:rPr lang="es-AR" smtClean="0"/>
              <a:t>21/5/19</a:t>
            </a:fld>
            <a:endParaRPr lang="es-AR"/>
          </a:p>
        </p:txBody>
      </p:sp>
      <p:sp>
        <p:nvSpPr>
          <p:cNvPr id="6" name="Marcador de pie de página 5">
            <a:extLst>
              <a:ext uri="{FF2B5EF4-FFF2-40B4-BE49-F238E27FC236}">
                <a16:creationId xmlns:a16="http://schemas.microsoft.com/office/drawing/2014/main" id="{169A7496-D401-3147-A685-173F2FA4F77E}"/>
              </a:ext>
            </a:extLst>
          </p:cNvPr>
          <p:cNvSpPr>
            <a:spLocks noGrp="1"/>
          </p:cNvSpPr>
          <p:nvPr>
            <p:ph type="ftr" sz="quarter" idx="11"/>
          </p:nvPr>
        </p:nvSpPr>
        <p:spPr/>
        <p:txBody>
          <a:bodyPr/>
          <a:lstStyle/>
          <a:p>
            <a:endParaRPr lang="es-AR"/>
          </a:p>
        </p:txBody>
      </p:sp>
      <p:sp>
        <p:nvSpPr>
          <p:cNvPr id="7" name="Marcador de número de diapositiva 6">
            <a:extLst>
              <a:ext uri="{FF2B5EF4-FFF2-40B4-BE49-F238E27FC236}">
                <a16:creationId xmlns:a16="http://schemas.microsoft.com/office/drawing/2014/main" id="{6BF77232-7D55-7147-B2AC-480D31E0DC11}"/>
              </a:ext>
            </a:extLst>
          </p:cNvPr>
          <p:cNvSpPr>
            <a:spLocks noGrp="1"/>
          </p:cNvSpPr>
          <p:nvPr>
            <p:ph type="sldNum" sz="quarter" idx="12"/>
          </p:nvPr>
        </p:nvSpPr>
        <p:spPr/>
        <p:txBody>
          <a:bodyPr/>
          <a:lstStyle/>
          <a:p>
            <a:fld id="{062382CD-444C-CA49-ABA7-462094ED9BDD}" type="slidenum">
              <a:rPr lang="es-AR" smtClean="0"/>
              <a:t>‹Nº›</a:t>
            </a:fld>
            <a:endParaRPr lang="es-AR"/>
          </a:p>
        </p:txBody>
      </p:sp>
    </p:spTree>
    <p:extLst>
      <p:ext uri="{BB962C8B-B14F-4D97-AF65-F5344CB8AC3E}">
        <p14:creationId xmlns:p14="http://schemas.microsoft.com/office/powerpoint/2010/main" val="28583134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AE9F5391-A854-254B-9E8D-768DC4041C9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AR"/>
          </a:p>
        </p:txBody>
      </p:sp>
      <p:sp>
        <p:nvSpPr>
          <p:cNvPr id="3" name="Marcador de texto 2">
            <a:extLst>
              <a:ext uri="{FF2B5EF4-FFF2-40B4-BE49-F238E27FC236}">
                <a16:creationId xmlns:a16="http://schemas.microsoft.com/office/drawing/2014/main" id="{3DA7C119-B691-FE43-B056-4C3492CF771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r>
              <a:rPr lang="es-ES"/>
              <a:t>Editar los estilos de texto del patrón
Segundo nivel
Tercer nivel
Cuarto nivel
Quinto nivel</a:t>
            </a:r>
            <a:endParaRPr lang="es-AR"/>
          </a:p>
        </p:txBody>
      </p:sp>
      <p:sp>
        <p:nvSpPr>
          <p:cNvPr id="4" name="Marcador de fecha 3">
            <a:extLst>
              <a:ext uri="{FF2B5EF4-FFF2-40B4-BE49-F238E27FC236}">
                <a16:creationId xmlns:a16="http://schemas.microsoft.com/office/drawing/2014/main" id="{452BD789-9834-5E49-A7F9-D896863AA4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90AD57C-5967-EA4F-92D3-7FC3E5B670A6}" type="datetimeFigureOut">
              <a:rPr lang="es-AR" smtClean="0"/>
              <a:t>21/5/19</a:t>
            </a:fld>
            <a:endParaRPr lang="es-AR"/>
          </a:p>
        </p:txBody>
      </p:sp>
      <p:sp>
        <p:nvSpPr>
          <p:cNvPr id="5" name="Marcador de pie de página 4">
            <a:extLst>
              <a:ext uri="{FF2B5EF4-FFF2-40B4-BE49-F238E27FC236}">
                <a16:creationId xmlns:a16="http://schemas.microsoft.com/office/drawing/2014/main" id="{8031935F-495F-0243-8E01-1DB8F5D84B2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AR"/>
          </a:p>
        </p:txBody>
      </p:sp>
      <p:sp>
        <p:nvSpPr>
          <p:cNvPr id="6" name="Marcador de número de diapositiva 5">
            <a:extLst>
              <a:ext uri="{FF2B5EF4-FFF2-40B4-BE49-F238E27FC236}">
                <a16:creationId xmlns:a16="http://schemas.microsoft.com/office/drawing/2014/main" id="{41F0A198-415C-AF4F-98B9-4C5F9AE73D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62382CD-444C-CA49-ABA7-462094ED9BDD}" type="slidenum">
              <a:rPr lang="es-AR" smtClean="0"/>
              <a:t>‹Nº›</a:t>
            </a:fld>
            <a:endParaRPr lang="es-AR"/>
          </a:p>
        </p:txBody>
      </p:sp>
    </p:spTree>
    <p:extLst>
      <p:ext uri="{BB962C8B-B14F-4D97-AF65-F5344CB8AC3E}">
        <p14:creationId xmlns:p14="http://schemas.microsoft.com/office/powerpoint/2010/main" val="19694418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9.png"/><Relationship Id="rId7" Type="http://schemas.openxmlformats.org/officeDocument/2006/relationships/image" Target="../media/image23.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 Id="rId9" Type="http://schemas.openxmlformats.org/officeDocument/2006/relationships/image" Target="../media/image9.svg"/></Relationships>
</file>

<file path=ppt/slides/_rels/slide1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hyperlink" Target="https://www.thingiverse.com/" TargetMode="External"/><Relationship Id="rId7"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hyperlink" Target="https://grabcad.com/" TargetMode="External"/><Relationship Id="rId10" Type="http://schemas.openxmlformats.org/officeDocument/2006/relationships/image" Target="../media/image9.svg"/><Relationship Id="rId4" Type="http://schemas.openxmlformats.org/officeDocument/2006/relationships/hyperlink" Target="https://cults3d.com/" TargetMode="External"/><Relationship Id="rId9" Type="http://schemas.openxmlformats.org/officeDocument/2006/relationships/image" Target="../media/image8.png"/></Relationships>
</file>

<file path=ppt/slides/_rels/slide1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30.png"/><Relationship Id="rId4" Type="http://schemas.openxmlformats.org/officeDocument/2006/relationships/image" Target="../media/image29.png"/></Relationships>
</file>

<file path=ppt/slides/_rels/slide1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2.xml"/><Relationship Id="rId5" Type="http://schemas.openxmlformats.org/officeDocument/2006/relationships/image" Target="../media/image9.svg"/><Relationship Id="rId4" Type="http://schemas.openxmlformats.org/officeDocument/2006/relationships/image" Target="../media/image8.png"/></Relationships>
</file>

<file path=ppt/slides/_rels/slide1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2.xml"/><Relationship Id="rId5" Type="http://schemas.openxmlformats.org/officeDocument/2006/relationships/image" Target="../media/image9.svg"/><Relationship Id="rId4" Type="http://schemas.openxmlformats.org/officeDocument/2006/relationships/image" Target="../media/image8.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5.pn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6.pn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7.pn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8.pn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9.png"/><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sv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slideLayout" Target="../slideLayouts/slideLayout2.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12.jpg"/></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Layout" Target="../slideLayouts/slideLayout1.xml"/><Relationship Id="rId6" Type="http://schemas.openxmlformats.org/officeDocument/2006/relationships/image" Target="../media/image9.svg"/><Relationship Id="rId5" Type="http://schemas.openxmlformats.org/officeDocument/2006/relationships/image" Target="../media/image8.png"/><Relationship Id="rId4" Type="http://schemas.openxmlformats.org/officeDocument/2006/relationships/image" Target="../media/image15.jpg"/></Relationships>
</file>

<file path=ppt/slides/_rels/slide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9.svg"/></Relationships>
</file>

<file path=ppt/slides/_rels/slide9.xml.rels><?xml version="1.0" encoding="UTF-8" standalone="yes"?>
<Relationships xmlns="http://schemas.openxmlformats.org/package/2006/relationships"><Relationship Id="rId3" Type="http://schemas.openxmlformats.org/officeDocument/2006/relationships/image" Target="../media/image16.tiff"/><Relationship Id="rId7" Type="http://schemas.openxmlformats.org/officeDocument/2006/relationships/image" Target="../media/image9.sv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18.jpeg"/><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ítulo 2"/>
          <p:cNvSpPr>
            <a:spLocks noGrp="1"/>
          </p:cNvSpPr>
          <p:nvPr>
            <p:ph type="subTitle" idx="1"/>
          </p:nvPr>
        </p:nvSpPr>
        <p:spPr>
          <a:xfrm>
            <a:off x="529374" y="5466520"/>
            <a:ext cx="3460729" cy="883379"/>
          </a:xfrm>
        </p:spPr>
        <p:txBody>
          <a:bodyPr>
            <a:normAutofit/>
          </a:bodyPr>
          <a:lstStyle/>
          <a:p>
            <a:r>
              <a:rPr lang="es-AR" sz="2400" dirty="0"/>
              <a:t>CLUB DE ROBÓTICA</a:t>
            </a:r>
            <a:endParaRPr lang="en-US" sz="2400" dirty="0"/>
          </a:p>
        </p:txBody>
      </p:sp>
      <p:pic>
        <p:nvPicPr>
          <p:cNvPr id="4" name="Marcador de contenido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38169" y="2804507"/>
            <a:ext cx="2443141" cy="2443141"/>
          </a:xfrm>
          <a:prstGeom prst="rect">
            <a:avLst/>
          </a:prstGeom>
        </p:spPr>
      </p:pic>
      <p:sp>
        <p:nvSpPr>
          <p:cNvPr id="7" name="Rectángulo 6">
            <a:extLst>
              <a:ext uri="{FF2B5EF4-FFF2-40B4-BE49-F238E27FC236}">
                <a16:creationId xmlns:a16="http://schemas.microsoft.com/office/drawing/2014/main" id="{28C67894-AD6F-4A6B-BE0E-4F9D0A3E87E1}"/>
              </a:ext>
            </a:extLst>
          </p:cNvPr>
          <p:cNvSpPr/>
          <p:nvPr/>
        </p:nvSpPr>
        <p:spPr>
          <a:xfrm>
            <a:off x="0" y="628233"/>
            <a:ext cx="12192000" cy="2123658"/>
          </a:xfrm>
          <a:prstGeom prst="rect">
            <a:avLst/>
          </a:prstGeom>
        </p:spPr>
        <p:txBody>
          <a:bodyPr wrap="square">
            <a:spAutoFit/>
          </a:bodyPr>
          <a:lstStyle/>
          <a:p>
            <a:pPr algn="ctr"/>
            <a:r>
              <a:rPr lang="es-AR" sz="4400" dirty="0"/>
              <a:t>Proyecto de Extensión</a:t>
            </a:r>
          </a:p>
          <a:p>
            <a:pPr algn="ctr"/>
            <a:r>
              <a:rPr lang="es-AR" sz="4400" dirty="0"/>
              <a:t>“Robótica en el Aula”</a:t>
            </a:r>
          </a:p>
          <a:p>
            <a:pPr algn="ctr"/>
            <a:endParaRPr lang="es-AR" sz="4400" dirty="0"/>
          </a:p>
        </p:txBody>
      </p:sp>
      <p:pic>
        <p:nvPicPr>
          <p:cNvPr id="5" name="Imagen 4">
            <a:extLst>
              <a:ext uri="{FF2B5EF4-FFF2-40B4-BE49-F238E27FC236}">
                <a16:creationId xmlns:a16="http://schemas.microsoft.com/office/drawing/2014/main" id="{4E942782-07BC-CA4E-8BE4-1F9D3FB275D9}"/>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098170" y="3037941"/>
            <a:ext cx="1995660" cy="1995660"/>
          </a:xfrm>
          <a:prstGeom prst="rect">
            <a:avLst/>
          </a:prstGeom>
        </p:spPr>
      </p:pic>
      <p:pic>
        <p:nvPicPr>
          <p:cNvPr id="6" name="Imagen 5">
            <a:extLst>
              <a:ext uri="{FF2B5EF4-FFF2-40B4-BE49-F238E27FC236}">
                <a16:creationId xmlns:a16="http://schemas.microsoft.com/office/drawing/2014/main" id="{643F1E8F-FCC7-0F47-9053-C3D20C37EE77}"/>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910298" y="3188920"/>
            <a:ext cx="3847854" cy="1848791"/>
          </a:xfrm>
          <a:prstGeom prst="rect">
            <a:avLst/>
          </a:prstGeom>
        </p:spPr>
      </p:pic>
      <p:sp>
        <p:nvSpPr>
          <p:cNvPr id="2" name="CuadroTexto 1">
            <a:extLst>
              <a:ext uri="{FF2B5EF4-FFF2-40B4-BE49-F238E27FC236}">
                <a16:creationId xmlns:a16="http://schemas.microsoft.com/office/drawing/2014/main" id="{BC612489-7AB3-6046-92CC-07663C4EBBE1}"/>
              </a:ext>
            </a:extLst>
          </p:cNvPr>
          <p:cNvSpPr txBox="1"/>
          <p:nvPr/>
        </p:nvSpPr>
        <p:spPr>
          <a:xfrm>
            <a:off x="4365635" y="5466520"/>
            <a:ext cx="3460729" cy="461665"/>
          </a:xfrm>
          <a:prstGeom prst="rect">
            <a:avLst/>
          </a:prstGeom>
          <a:noFill/>
        </p:spPr>
        <p:txBody>
          <a:bodyPr wrap="square" rtlCol="0">
            <a:spAutoFit/>
          </a:bodyPr>
          <a:lstStyle/>
          <a:p>
            <a:pPr algn="ctr"/>
            <a:r>
              <a:rPr lang="es-AR" sz="2400" dirty="0"/>
              <a:t>FACULTAD DE INGENIERÍA</a:t>
            </a:r>
          </a:p>
        </p:txBody>
      </p:sp>
      <p:sp>
        <p:nvSpPr>
          <p:cNvPr id="8" name="CuadroTexto 7">
            <a:extLst>
              <a:ext uri="{FF2B5EF4-FFF2-40B4-BE49-F238E27FC236}">
                <a16:creationId xmlns:a16="http://schemas.microsoft.com/office/drawing/2014/main" id="{9483476C-8DAF-2147-99A7-F446F055F8A5}"/>
              </a:ext>
            </a:extLst>
          </p:cNvPr>
          <p:cNvSpPr txBox="1"/>
          <p:nvPr/>
        </p:nvSpPr>
        <p:spPr>
          <a:xfrm>
            <a:off x="9626936" y="5470510"/>
            <a:ext cx="1369615" cy="461665"/>
          </a:xfrm>
          <a:prstGeom prst="rect">
            <a:avLst/>
          </a:prstGeom>
          <a:noFill/>
        </p:spPr>
        <p:txBody>
          <a:bodyPr wrap="square" rtlCol="0">
            <a:spAutoFit/>
          </a:bodyPr>
          <a:lstStyle/>
          <a:p>
            <a:pPr algn="ctr"/>
            <a:r>
              <a:rPr lang="es-AR" sz="2400" dirty="0"/>
              <a:t>UNLP</a:t>
            </a:r>
          </a:p>
        </p:txBody>
      </p:sp>
    </p:spTree>
    <p:extLst>
      <p:ext uri="{BB962C8B-B14F-4D97-AF65-F5344CB8AC3E}">
        <p14:creationId xmlns:p14="http://schemas.microsoft.com/office/powerpoint/2010/main" val="38176066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2992DF-1EA8-3144-8463-FADF9AF6DA70}"/>
              </a:ext>
            </a:extLst>
          </p:cNvPr>
          <p:cNvSpPr>
            <a:spLocks noGrp="1"/>
          </p:cNvSpPr>
          <p:nvPr>
            <p:ph type="title"/>
          </p:nvPr>
        </p:nvSpPr>
        <p:spPr/>
        <p:txBody>
          <a:bodyPr/>
          <a:lstStyle/>
          <a:p>
            <a:r>
              <a:rPr lang="es-AR" altLang="es-AR" dirty="0">
                <a:latin typeface="Calibri" panose="020F0502020204030204" pitchFamily="34" charset="0"/>
              </a:rPr>
              <a:t>Cadena de Impresión 3D</a:t>
            </a:r>
            <a:endParaRPr lang="es-AR" dirty="0"/>
          </a:p>
        </p:txBody>
      </p:sp>
      <p:sp>
        <p:nvSpPr>
          <p:cNvPr id="8" name="CuadroTexto 7">
            <a:extLst>
              <a:ext uri="{FF2B5EF4-FFF2-40B4-BE49-F238E27FC236}">
                <a16:creationId xmlns:a16="http://schemas.microsoft.com/office/drawing/2014/main" id="{6C32AC00-1AF8-F644-A175-622A778A0EE9}"/>
              </a:ext>
            </a:extLst>
          </p:cNvPr>
          <p:cNvSpPr txBox="1"/>
          <p:nvPr/>
        </p:nvSpPr>
        <p:spPr>
          <a:xfrm>
            <a:off x="1316038" y="5558135"/>
            <a:ext cx="4487862" cy="923330"/>
          </a:xfrm>
          <a:prstGeom prst="rect">
            <a:avLst/>
          </a:prstGeom>
          <a:noFill/>
        </p:spPr>
        <p:txBody>
          <a:bodyPr wrap="square" rtlCol="0">
            <a:spAutoFit/>
          </a:bodyPr>
          <a:lstStyle/>
          <a:p>
            <a:r>
              <a:rPr lang="es-AR" altLang="es-AR" dirty="0">
                <a:latin typeface="Calibri" panose="020F0502020204030204" pitchFamily="34" charset="0"/>
              </a:rPr>
              <a:t>CAD: </a:t>
            </a:r>
            <a:r>
              <a:rPr lang="es-AR" altLang="es-AR" dirty="0">
                <a:latin typeface="Calibri,Italic"/>
              </a:rPr>
              <a:t>Computer-Aided Design</a:t>
            </a:r>
            <a:br>
              <a:rPr lang="es-AR" altLang="es-AR" dirty="0">
                <a:latin typeface="Calibri,Italic"/>
              </a:rPr>
            </a:br>
            <a:r>
              <a:rPr lang="es-AR" altLang="es-AR" dirty="0">
                <a:latin typeface="Calibri" panose="020F0502020204030204" pitchFamily="34" charset="0"/>
              </a:rPr>
              <a:t>CAM: </a:t>
            </a:r>
            <a:r>
              <a:rPr lang="es-AR" altLang="es-AR" dirty="0">
                <a:latin typeface="Calibri,Italic"/>
              </a:rPr>
              <a:t>Computer-Aided Manufacturing </a:t>
            </a:r>
            <a:endParaRPr lang="es-AR" altLang="es-AR" dirty="0">
              <a:latin typeface="Arial" panose="020B0604020202020204" pitchFamily="34" charset="0"/>
            </a:endParaRPr>
          </a:p>
          <a:p>
            <a:endParaRPr lang="es-AR" dirty="0"/>
          </a:p>
        </p:txBody>
      </p:sp>
      <p:pic>
        <p:nvPicPr>
          <p:cNvPr id="3074" name="Picture 2" descr="page3image47411344">
            <a:extLst>
              <a:ext uri="{FF2B5EF4-FFF2-40B4-BE49-F238E27FC236}">
                <a16:creationId xmlns:a16="http://schemas.microsoft.com/office/drawing/2014/main" id="{0EAD548C-7222-5E4C-A506-95B69C100F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6282" y="2347119"/>
            <a:ext cx="1739900" cy="1663700"/>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descr="page3image47412016">
            <a:extLst>
              <a:ext uri="{FF2B5EF4-FFF2-40B4-BE49-F238E27FC236}">
                <a16:creationId xmlns:a16="http://schemas.microsoft.com/office/drawing/2014/main" id="{0BEA2367-4345-4742-AF69-A4017D34492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38725" y="2359819"/>
            <a:ext cx="1778000" cy="16637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page3image47411904">
            <a:extLst>
              <a:ext uri="{FF2B5EF4-FFF2-40B4-BE49-F238E27FC236}">
                <a16:creationId xmlns:a16="http://schemas.microsoft.com/office/drawing/2014/main" id="{0F326B28-CFBC-2143-B109-F9CBCA0444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292934" y="2359819"/>
            <a:ext cx="1816100" cy="1663700"/>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a:extLst>
              <a:ext uri="{FF2B5EF4-FFF2-40B4-BE49-F238E27FC236}">
                <a16:creationId xmlns:a16="http://schemas.microsoft.com/office/drawing/2014/main" id="{C732C29C-98D2-8A40-8C51-891205D23FA8}"/>
              </a:ext>
            </a:extLst>
          </p:cNvPr>
          <p:cNvSpPr txBox="1"/>
          <p:nvPr/>
        </p:nvSpPr>
        <p:spPr>
          <a:xfrm>
            <a:off x="2165032" y="2602478"/>
            <a:ext cx="1422400" cy="1138773"/>
          </a:xfrm>
          <a:prstGeom prst="rect">
            <a:avLst/>
          </a:prstGeom>
          <a:noFill/>
        </p:spPr>
        <p:txBody>
          <a:bodyPr wrap="square" rtlCol="0">
            <a:spAutoFit/>
          </a:bodyPr>
          <a:lstStyle/>
          <a:p>
            <a:pPr algn="ctr"/>
            <a:r>
              <a:rPr lang="es-AR" sz="2800" dirty="0"/>
              <a:t>CAD</a:t>
            </a:r>
          </a:p>
          <a:p>
            <a:pPr algn="ctr"/>
            <a:endParaRPr lang="es-AR" sz="2000" dirty="0"/>
          </a:p>
          <a:p>
            <a:pPr algn="ctr"/>
            <a:r>
              <a:rPr lang="es-AR" sz="2000" dirty="0"/>
              <a:t>Modelo 3D</a:t>
            </a:r>
          </a:p>
        </p:txBody>
      </p:sp>
      <p:grpSp>
        <p:nvGrpSpPr>
          <p:cNvPr id="14" name="Grupo 13">
            <a:extLst>
              <a:ext uri="{FF2B5EF4-FFF2-40B4-BE49-F238E27FC236}">
                <a16:creationId xmlns:a16="http://schemas.microsoft.com/office/drawing/2014/main" id="{F43EA168-058A-264B-88DF-ED928A13FAEC}"/>
              </a:ext>
            </a:extLst>
          </p:cNvPr>
          <p:cNvGrpSpPr/>
          <p:nvPr/>
        </p:nvGrpSpPr>
        <p:grpSpPr>
          <a:xfrm>
            <a:off x="3975576" y="2797969"/>
            <a:ext cx="833755" cy="762000"/>
            <a:chOff x="3913187" y="2810669"/>
            <a:chExt cx="833755" cy="762000"/>
          </a:xfrm>
        </p:grpSpPr>
        <p:pic>
          <p:nvPicPr>
            <p:cNvPr id="3077" name="Picture 5" descr="page3image54025728">
              <a:extLst>
                <a:ext uri="{FF2B5EF4-FFF2-40B4-BE49-F238E27FC236}">
                  <a16:creationId xmlns:a16="http://schemas.microsoft.com/office/drawing/2014/main" id="{32697F5D-CC79-B24F-9914-85733E99BAC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913187" y="2810669"/>
              <a:ext cx="833755" cy="762000"/>
            </a:xfrm>
            <a:prstGeom prst="rect">
              <a:avLst/>
            </a:prstGeom>
            <a:noFill/>
            <a:extLst>
              <a:ext uri="{909E8E84-426E-40DD-AFC4-6F175D3DCCD1}">
                <a14:hiddenFill xmlns:a14="http://schemas.microsoft.com/office/drawing/2010/main">
                  <a:solidFill>
                    <a:srgbClr val="FFFFFF"/>
                  </a:solidFill>
                </a14:hiddenFill>
              </a:ext>
            </a:extLst>
          </p:spPr>
        </p:pic>
        <p:sp>
          <p:nvSpPr>
            <p:cNvPr id="6" name="CuadroTexto 5">
              <a:extLst>
                <a:ext uri="{FF2B5EF4-FFF2-40B4-BE49-F238E27FC236}">
                  <a16:creationId xmlns:a16="http://schemas.microsoft.com/office/drawing/2014/main" id="{84066159-682C-7041-998E-7FA8D5E7E4A1}"/>
                </a:ext>
              </a:extLst>
            </p:cNvPr>
            <p:cNvSpPr txBox="1"/>
            <p:nvPr/>
          </p:nvSpPr>
          <p:spPr>
            <a:xfrm>
              <a:off x="4000340" y="2994303"/>
              <a:ext cx="659448" cy="369332"/>
            </a:xfrm>
            <a:prstGeom prst="rect">
              <a:avLst/>
            </a:prstGeom>
            <a:noFill/>
          </p:spPr>
          <p:txBody>
            <a:bodyPr wrap="square" rtlCol="0">
              <a:spAutoFit/>
            </a:bodyPr>
            <a:lstStyle/>
            <a:p>
              <a:r>
                <a:rPr lang="es-AR" dirty="0"/>
                <a:t>.STL</a:t>
              </a:r>
            </a:p>
          </p:txBody>
        </p:sp>
      </p:grpSp>
      <p:sp>
        <p:nvSpPr>
          <p:cNvPr id="9" name="CuadroTexto 8">
            <a:extLst>
              <a:ext uri="{FF2B5EF4-FFF2-40B4-BE49-F238E27FC236}">
                <a16:creationId xmlns:a16="http://schemas.microsoft.com/office/drawing/2014/main" id="{91473F5D-D96E-5C45-B6A7-D1D5844C3B58}"/>
              </a:ext>
            </a:extLst>
          </p:cNvPr>
          <p:cNvSpPr txBox="1"/>
          <p:nvPr/>
        </p:nvSpPr>
        <p:spPr>
          <a:xfrm>
            <a:off x="5222875" y="2602475"/>
            <a:ext cx="1409700" cy="1138773"/>
          </a:xfrm>
          <a:prstGeom prst="rect">
            <a:avLst/>
          </a:prstGeom>
          <a:noFill/>
        </p:spPr>
        <p:txBody>
          <a:bodyPr wrap="square" rtlCol="0">
            <a:spAutoFit/>
          </a:bodyPr>
          <a:lstStyle/>
          <a:p>
            <a:pPr algn="ctr"/>
            <a:r>
              <a:rPr lang="es-AR" sz="2800" dirty="0"/>
              <a:t>CAM</a:t>
            </a:r>
          </a:p>
          <a:p>
            <a:pPr algn="ctr"/>
            <a:endParaRPr lang="es-AR" sz="2000" dirty="0"/>
          </a:p>
          <a:p>
            <a:pPr algn="ctr"/>
            <a:r>
              <a:rPr lang="es-AR" sz="2000" dirty="0"/>
              <a:t>“Slicer”</a:t>
            </a:r>
            <a:endParaRPr lang="es-AR" sz="2000" dirty="0">
              <a:effectLst/>
            </a:endParaRPr>
          </a:p>
        </p:txBody>
      </p:sp>
      <p:grpSp>
        <p:nvGrpSpPr>
          <p:cNvPr id="15" name="Grupo 14">
            <a:extLst>
              <a:ext uri="{FF2B5EF4-FFF2-40B4-BE49-F238E27FC236}">
                <a16:creationId xmlns:a16="http://schemas.microsoft.com/office/drawing/2014/main" id="{FDB821C0-A2B3-9E4D-AF33-F0C2CA425BA0}"/>
              </a:ext>
            </a:extLst>
          </p:cNvPr>
          <p:cNvGrpSpPr/>
          <p:nvPr/>
        </p:nvGrpSpPr>
        <p:grpSpPr>
          <a:xfrm>
            <a:off x="7043106" y="2810669"/>
            <a:ext cx="1023447" cy="762000"/>
            <a:chOff x="7117333" y="2810669"/>
            <a:chExt cx="1023447" cy="762000"/>
          </a:xfrm>
        </p:grpSpPr>
        <p:pic>
          <p:nvPicPr>
            <p:cNvPr id="3078" name="Picture 6" descr="page3image54027264">
              <a:extLst>
                <a:ext uri="{FF2B5EF4-FFF2-40B4-BE49-F238E27FC236}">
                  <a16:creationId xmlns:a16="http://schemas.microsoft.com/office/drawing/2014/main" id="{4E781AEE-8EE5-074F-8FF3-84D5D3E788F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05425" y="2810669"/>
              <a:ext cx="935355" cy="762000"/>
            </a:xfrm>
            <a:prstGeom prst="rect">
              <a:avLst/>
            </a:prstGeom>
            <a:noFill/>
            <a:extLst>
              <a:ext uri="{909E8E84-426E-40DD-AFC4-6F175D3DCCD1}">
                <a14:hiddenFill xmlns:a14="http://schemas.microsoft.com/office/drawing/2010/main">
                  <a:solidFill>
                    <a:srgbClr val="FFFFFF"/>
                  </a:solidFill>
                </a14:hiddenFill>
              </a:ext>
            </a:extLst>
          </p:spPr>
        </p:pic>
        <p:sp>
          <p:nvSpPr>
            <p:cNvPr id="10" name="CuadroTexto 9">
              <a:extLst>
                <a:ext uri="{FF2B5EF4-FFF2-40B4-BE49-F238E27FC236}">
                  <a16:creationId xmlns:a16="http://schemas.microsoft.com/office/drawing/2014/main" id="{5F766040-EC00-3345-AB25-AD82A3E1C09F}"/>
                </a:ext>
              </a:extLst>
            </p:cNvPr>
            <p:cNvSpPr txBox="1"/>
            <p:nvPr/>
          </p:nvSpPr>
          <p:spPr>
            <a:xfrm>
              <a:off x="7117333" y="3007003"/>
              <a:ext cx="914033" cy="369332"/>
            </a:xfrm>
            <a:prstGeom prst="rect">
              <a:avLst/>
            </a:prstGeom>
            <a:noFill/>
          </p:spPr>
          <p:txBody>
            <a:bodyPr wrap="none" rtlCol="0">
              <a:spAutoFit/>
            </a:bodyPr>
            <a:lstStyle/>
            <a:p>
              <a:r>
                <a:rPr lang="es-AR" dirty="0"/>
                <a:t>.GCODE</a:t>
              </a:r>
            </a:p>
          </p:txBody>
        </p:sp>
      </p:grpSp>
      <p:sp>
        <p:nvSpPr>
          <p:cNvPr id="11" name="CuadroTexto 10">
            <a:extLst>
              <a:ext uri="{FF2B5EF4-FFF2-40B4-BE49-F238E27FC236}">
                <a16:creationId xmlns:a16="http://schemas.microsoft.com/office/drawing/2014/main" id="{1A62AFCF-AD20-D444-9602-97085A715A2B}"/>
              </a:ext>
            </a:extLst>
          </p:cNvPr>
          <p:cNvSpPr txBox="1"/>
          <p:nvPr/>
        </p:nvSpPr>
        <p:spPr>
          <a:xfrm>
            <a:off x="8369617" y="2602475"/>
            <a:ext cx="1816100" cy="1323439"/>
          </a:xfrm>
          <a:prstGeom prst="rect">
            <a:avLst/>
          </a:prstGeom>
          <a:noFill/>
        </p:spPr>
        <p:txBody>
          <a:bodyPr wrap="square" rtlCol="0">
            <a:spAutoFit/>
          </a:bodyPr>
          <a:lstStyle/>
          <a:p>
            <a:r>
              <a:rPr lang="es-AR" sz="2400" dirty="0"/>
              <a:t>Impresión3D</a:t>
            </a:r>
          </a:p>
          <a:p>
            <a:endParaRPr lang="es-AR" sz="2000" dirty="0"/>
          </a:p>
          <a:p>
            <a:pPr algn="ctr"/>
            <a:r>
              <a:rPr lang="es-AR" dirty="0"/>
              <a:t>Firmware interpreta gcode</a:t>
            </a:r>
          </a:p>
        </p:txBody>
      </p:sp>
      <p:pic>
        <p:nvPicPr>
          <p:cNvPr id="17" name="Graphic 3">
            <a:extLst>
              <a:ext uri="{FF2B5EF4-FFF2-40B4-BE49-F238E27FC236}">
                <a16:creationId xmlns:a16="http://schemas.microsoft.com/office/drawing/2014/main" id="{080030D2-C4CE-8A4D-8369-4F80E88F9527}"/>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11273971" y="5965371"/>
            <a:ext cx="698954" cy="698954"/>
          </a:xfrm>
          <a:prstGeom prst="rect">
            <a:avLst/>
          </a:prstGeom>
        </p:spPr>
      </p:pic>
      <p:sp>
        <p:nvSpPr>
          <p:cNvPr id="18" name="Marcador de pie de página 4">
            <a:extLst>
              <a:ext uri="{FF2B5EF4-FFF2-40B4-BE49-F238E27FC236}">
                <a16:creationId xmlns:a16="http://schemas.microsoft.com/office/drawing/2014/main" id="{6B179CD1-F683-7543-AC31-562439C89094}"/>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33843760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2B9A3DD-5402-1D4F-B2C6-0F9D508AEB82}"/>
              </a:ext>
            </a:extLst>
          </p:cNvPr>
          <p:cNvSpPr>
            <a:spLocks noGrp="1"/>
          </p:cNvSpPr>
          <p:nvPr>
            <p:ph type="title"/>
          </p:nvPr>
        </p:nvSpPr>
        <p:spPr/>
        <p:txBody>
          <a:bodyPr>
            <a:normAutofit/>
          </a:bodyPr>
          <a:lstStyle/>
          <a:p>
            <a:pPr algn="ctr"/>
            <a:r>
              <a:rPr lang="es-AR" sz="6000" dirty="0">
                <a:latin typeface="+mn-lt"/>
              </a:rPr>
              <a:t>Software</a:t>
            </a:r>
          </a:p>
        </p:txBody>
      </p:sp>
      <p:sp>
        <p:nvSpPr>
          <p:cNvPr id="3" name="Marcador de contenido 2">
            <a:extLst>
              <a:ext uri="{FF2B5EF4-FFF2-40B4-BE49-F238E27FC236}">
                <a16:creationId xmlns:a16="http://schemas.microsoft.com/office/drawing/2014/main" id="{97D12EE7-97B2-8543-A591-96D873F6FA22}"/>
              </a:ext>
            </a:extLst>
          </p:cNvPr>
          <p:cNvSpPr>
            <a:spLocks noGrp="1"/>
          </p:cNvSpPr>
          <p:nvPr>
            <p:ph idx="1"/>
          </p:nvPr>
        </p:nvSpPr>
        <p:spPr/>
        <p:txBody>
          <a:bodyPr>
            <a:normAutofit/>
          </a:bodyPr>
          <a:lstStyle/>
          <a:p>
            <a:pPr marL="0" indent="0">
              <a:buNone/>
            </a:pPr>
            <a:r>
              <a:rPr lang="en" sz="3600" b="1" dirty="0"/>
              <a:t>Software CAD </a:t>
            </a:r>
            <a:endParaRPr lang="en" sz="3600" b="1" dirty="0">
              <a:effectLst/>
            </a:endParaRPr>
          </a:p>
          <a:p>
            <a:r>
              <a:rPr lang="en" sz="3200" dirty="0"/>
              <a:t>AutoCAD, Sketchup, </a:t>
            </a:r>
            <a:r>
              <a:rPr lang="en" sz="3200" dirty="0" err="1"/>
              <a:t>OpenSCAD</a:t>
            </a:r>
            <a:r>
              <a:rPr lang="en" sz="3200" dirty="0"/>
              <a:t>, </a:t>
            </a:r>
            <a:r>
              <a:rPr lang="en" sz="3200" dirty="0" err="1"/>
              <a:t>Freecad</a:t>
            </a:r>
            <a:r>
              <a:rPr lang="en" sz="3200" dirty="0"/>
              <a:t>, Rhinoceros, MAYA, Solid Works, 3D Studio, 123d Autodesk, </a:t>
            </a:r>
            <a:r>
              <a:rPr lang="en" sz="3200" dirty="0" err="1"/>
              <a:t>Onshape</a:t>
            </a:r>
            <a:r>
              <a:rPr lang="en" sz="3200" dirty="0"/>
              <a:t> (online), </a:t>
            </a:r>
            <a:r>
              <a:rPr lang="en" sz="3200" dirty="0" err="1"/>
              <a:t>Tinkercad</a:t>
            </a:r>
            <a:r>
              <a:rPr lang="en" sz="3200" dirty="0"/>
              <a:t> (online) etc... </a:t>
            </a:r>
          </a:p>
          <a:p>
            <a:pPr marL="0" indent="0">
              <a:buNone/>
            </a:pPr>
            <a:endParaRPr lang="en" sz="3200" dirty="0">
              <a:effectLst/>
            </a:endParaRPr>
          </a:p>
          <a:p>
            <a:pPr marL="0" indent="0">
              <a:buNone/>
            </a:pPr>
            <a:r>
              <a:rPr lang="en" sz="3200" b="1" dirty="0"/>
              <a:t>Software CAM </a:t>
            </a:r>
            <a:endParaRPr lang="en" sz="3200" b="1" dirty="0">
              <a:effectLst/>
            </a:endParaRPr>
          </a:p>
          <a:p>
            <a:r>
              <a:rPr lang="en" sz="3200" dirty="0"/>
              <a:t>Slic3r, CURA, Simplify3D, </a:t>
            </a:r>
            <a:r>
              <a:rPr lang="en" sz="3200" dirty="0" err="1"/>
              <a:t>Repetier</a:t>
            </a:r>
            <a:r>
              <a:rPr lang="en" sz="3200" dirty="0"/>
              <a:t>, etc..</a:t>
            </a:r>
            <a:endParaRPr lang="en" sz="3200" dirty="0">
              <a:effectLst/>
            </a:endParaRPr>
          </a:p>
          <a:p>
            <a:endParaRPr lang="es-AR" sz="3200" dirty="0"/>
          </a:p>
        </p:txBody>
      </p:sp>
      <p:pic>
        <p:nvPicPr>
          <p:cNvPr id="4" name="Graphic 3">
            <a:extLst>
              <a:ext uri="{FF2B5EF4-FFF2-40B4-BE49-F238E27FC236}">
                <a16:creationId xmlns:a16="http://schemas.microsoft.com/office/drawing/2014/main" id="{2D073125-B34A-3C49-B241-C2FFF7D43F4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3971" y="5965371"/>
            <a:ext cx="698954" cy="698954"/>
          </a:xfrm>
          <a:prstGeom prst="rect">
            <a:avLst/>
          </a:prstGeom>
        </p:spPr>
      </p:pic>
      <p:sp>
        <p:nvSpPr>
          <p:cNvPr id="5" name="Marcador de pie de página 4">
            <a:extLst>
              <a:ext uri="{FF2B5EF4-FFF2-40B4-BE49-F238E27FC236}">
                <a16:creationId xmlns:a16="http://schemas.microsoft.com/office/drawing/2014/main" id="{12F171AC-0177-874E-AA8D-88883CC55C5F}"/>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399909985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a:extLst>
              <a:ext uri="{FF2B5EF4-FFF2-40B4-BE49-F238E27FC236}">
                <a16:creationId xmlns:a16="http://schemas.microsoft.com/office/drawing/2014/main" id="{9EBEA248-892D-6148-B732-4F9225A289E4}"/>
              </a:ext>
            </a:extLst>
          </p:cNvPr>
          <p:cNvPicPr>
            <a:picLocks noChangeAspect="1"/>
          </p:cNvPicPr>
          <p:nvPr/>
        </p:nvPicPr>
        <p:blipFill>
          <a:blip r:embed="rId2"/>
          <a:stretch>
            <a:fillRect/>
          </a:stretch>
        </p:blipFill>
        <p:spPr>
          <a:xfrm>
            <a:off x="273403" y="153789"/>
            <a:ext cx="11645194" cy="6550421"/>
          </a:xfrm>
          <a:prstGeom prst="rect">
            <a:avLst/>
          </a:prstGeom>
        </p:spPr>
      </p:pic>
    </p:spTree>
    <p:extLst>
      <p:ext uri="{BB962C8B-B14F-4D97-AF65-F5344CB8AC3E}">
        <p14:creationId xmlns:p14="http://schemas.microsoft.com/office/powerpoint/2010/main" val="22437462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Marcador de contenido 4">
            <a:extLst>
              <a:ext uri="{FF2B5EF4-FFF2-40B4-BE49-F238E27FC236}">
                <a16:creationId xmlns:a16="http://schemas.microsoft.com/office/drawing/2014/main" id="{8005EC6B-BBE5-424E-8CF3-BC46C46648CA}"/>
              </a:ext>
            </a:extLst>
          </p:cNvPr>
          <p:cNvPicPr>
            <a:picLocks noChangeAspect="1"/>
          </p:cNvPicPr>
          <p:nvPr/>
        </p:nvPicPr>
        <p:blipFill>
          <a:blip r:embed="rId2"/>
          <a:stretch>
            <a:fillRect/>
          </a:stretch>
        </p:blipFill>
        <p:spPr>
          <a:xfrm>
            <a:off x="117827" y="120650"/>
            <a:ext cx="11763023" cy="6616700"/>
          </a:xfrm>
          <a:prstGeom prst="rect">
            <a:avLst/>
          </a:prstGeom>
        </p:spPr>
      </p:pic>
    </p:spTree>
    <p:extLst>
      <p:ext uri="{BB962C8B-B14F-4D97-AF65-F5344CB8AC3E}">
        <p14:creationId xmlns:p14="http://schemas.microsoft.com/office/powerpoint/2010/main" val="13419522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226E71-F0AB-3A4F-8741-D5BC34344BB1}"/>
              </a:ext>
            </a:extLst>
          </p:cNvPr>
          <p:cNvSpPr>
            <a:spLocks noGrp="1"/>
          </p:cNvSpPr>
          <p:nvPr>
            <p:ph type="title"/>
          </p:nvPr>
        </p:nvSpPr>
        <p:spPr/>
        <p:txBody>
          <a:bodyPr/>
          <a:lstStyle/>
          <a:p>
            <a:r>
              <a:rPr lang="es-AR" dirty="0">
                <a:latin typeface="+mn-lt"/>
              </a:rPr>
              <a:t>Banco de modelos</a:t>
            </a:r>
          </a:p>
        </p:txBody>
      </p:sp>
      <p:sp>
        <p:nvSpPr>
          <p:cNvPr id="3" name="Marcador de contenido 2">
            <a:extLst>
              <a:ext uri="{FF2B5EF4-FFF2-40B4-BE49-F238E27FC236}">
                <a16:creationId xmlns:a16="http://schemas.microsoft.com/office/drawing/2014/main" id="{066504C6-91F3-5F4D-A504-C5281590D863}"/>
              </a:ext>
            </a:extLst>
          </p:cNvPr>
          <p:cNvSpPr>
            <a:spLocks noGrp="1"/>
          </p:cNvSpPr>
          <p:nvPr>
            <p:ph idx="1"/>
          </p:nvPr>
        </p:nvSpPr>
        <p:spPr/>
        <p:txBody>
          <a:bodyPr/>
          <a:lstStyle/>
          <a:p>
            <a:r>
              <a:rPr lang="es-AR" dirty="0">
                <a:hlinkClick r:id="rId3"/>
              </a:rPr>
              <a:t>https://www.thingiverse.com</a:t>
            </a:r>
            <a:endParaRPr lang="es-AR" dirty="0"/>
          </a:p>
          <a:p>
            <a:r>
              <a:rPr lang="es-AR" dirty="0">
                <a:hlinkClick r:id="rId4"/>
              </a:rPr>
              <a:t>https://cults3d.com</a:t>
            </a:r>
            <a:endParaRPr lang="es-AR" dirty="0"/>
          </a:p>
          <a:p>
            <a:r>
              <a:rPr lang="es-AR" dirty="0">
                <a:hlinkClick r:id="rId5"/>
              </a:rPr>
              <a:t>https://grabcad.com</a:t>
            </a:r>
            <a:endParaRPr lang="es-AR" dirty="0"/>
          </a:p>
          <a:p>
            <a:r>
              <a:rPr lang="es-AR" dirty="0"/>
              <a:t>Etc…</a:t>
            </a:r>
          </a:p>
          <a:p>
            <a:endParaRPr lang="es-AR" dirty="0"/>
          </a:p>
        </p:txBody>
      </p:sp>
      <p:pic>
        <p:nvPicPr>
          <p:cNvPr id="5" name="Imagen 4">
            <a:extLst>
              <a:ext uri="{FF2B5EF4-FFF2-40B4-BE49-F238E27FC236}">
                <a16:creationId xmlns:a16="http://schemas.microsoft.com/office/drawing/2014/main" id="{FE3E26F3-EDFF-D341-A7E7-A1673923E790}"/>
              </a:ext>
            </a:extLst>
          </p:cNvPr>
          <p:cNvPicPr>
            <a:picLocks noChangeAspect="1"/>
          </p:cNvPicPr>
          <p:nvPr/>
        </p:nvPicPr>
        <p:blipFill>
          <a:blip r:embed="rId6"/>
          <a:stretch>
            <a:fillRect/>
          </a:stretch>
        </p:blipFill>
        <p:spPr>
          <a:xfrm>
            <a:off x="6391934" y="1511300"/>
            <a:ext cx="5482565" cy="2951162"/>
          </a:xfrm>
          <a:prstGeom prst="rect">
            <a:avLst/>
          </a:prstGeom>
        </p:spPr>
      </p:pic>
      <p:pic>
        <p:nvPicPr>
          <p:cNvPr id="7" name="Imagen 6">
            <a:extLst>
              <a:ext uri="{FF2B5EF4-FFF2-40B4-BE49-F238E27FC236}">
                <a16:creationId xmlns:a16="http://schemas.microsoft.com/office/drawing/2014/main" id="{2FFC4A29-B846-8E4F-ABD0-E81CA58C069D}"/>
              </a:ext>
            </a:extLst>
          </p:cNvPr>
          <p:cNvPicPr>
            <a:picLocks noChangeAspect="1"/>
          </p:cNvPicPr>
          <p:nvPr/>
        </p:nvPicPr>
        <p:blipFill>
          <a:blip r:embed="rId7"/>
          <a:stretch>
            <a:fillRect/>
          </a:stretch>
        </p:blipFill>
        <p:spPr>
          <a:xfrm>
            <a:off x="7950200" y="3344748"/>
            <a:ext cx="4152900" cy="2235428"/>
          </a:xfrm>
          <a:prstGeom prst="rect">
            <a:avLst/>
          </a:prstGeom>
        </p:spPr>
      </p:pic>
      <p:pic>
        <p:nvPicPr>
          <p:cNvPr id="9" name="Imagen 8">
            <a:extLst>
              <a:ext uri="{FF2B5EF4-FFF2-40B4-BE49-F238E27FC236}">
                <a16:creationId xmlns:a16="http://schemas.microsoft.com/office/drawing/2014/main" id="{9F427B54-791E-C14C-B3D7-D79E088BBBF1}"/>
              </a:ext>
            </a:extLst>
          </p:cNvPr>
          <p:cNvPicPr>
            <a:picLocks noChangeAspect="1"/>
          </p:cNvPicPr>
          <p:nvPr/>
        </p:nvPicPr>
        <p:blipFill>
          <a:blip r:embed="rId8"/>
          <a:stretch>
            <a:fillRect/>
          </a:stretch>
        </p:blipFill>
        <p:spPr>
          <a:xfrm>
            <a:off x="4683643" y="3963344"/>
            <a:ext cx="4333358" cy="2332566"/>
          </a:xfrm>
          <a:prstGeom prst="rect">
            <a:avLst/>
          </a:prstGeom>
        </p:spPr>
      </p:pic>
      <p:pic>
        <p:nvPicPr>
          <p:cNvPr id="10" name="Graphic 3">
            <a:extLst>
              <a:ext uri="{FF2B5EF4-FFF2-40B4-BE49-F238E27FC236}">
                <a16:creationId xmlns:a16="http://schemas.microsoft.com/office/drawing/2014/main" id="{95EEAF3D-3DDC-D649-A7D8-BCF81C5D1A6E}"/>
              </a:ext>
            </a:extLst>
          </p:cNvPr>
          <p:cNvPicPr>
            <a:picLocks noChangeAspect="1"/>
          </p:cNvPicPr>
          <p:nvPr/>
        </p:nvPicPr>
        <p:blipFill>
          <a:blip r:embed="rId9">
            <a:extLst>
              <a:ext uri="{96DAC541-7B7A-43D3-8B79-37D633B846F1}">
                <asvg:svgBlip xmlns:asvg="http://schemas.microsoft.com/office/drawing/2016/SVG/main" r:embed="rId10"/>
              </a:ext>
            </a:extLst>
          </a:blip>
          <a:stretch>
            <a:fillRect/>
          </a:stretch>
        </p:blipFill>
        <p:spPr>
          <a:xfrm>
            <a:off x="11273971" y="5965371"/>
            <a:ext cx="698954" cy="698954"/>
          </a:xfrm>
          <a:prstGeom prst="rect">
            <a:avLst/>
          </a:prstGeom>
        </p:spPr>
      </p:pic>
      <p:sp>
        <p:nvSpPr>
          <p:cNvPr id="11" name="Marcador de pie de página 4">
            <a:extLst>
              <a:ext uri="{FF2B5EF4-FFF2-40B4-BE49-F238E27FC236}">
                <a16:creationId xmlns:a16="http://schemas.microsoft.com/office/drawing/2014/main" id="{A06FBE11-BFD9-0A40-85F7-3A3FE1EA75E0}"/>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8285971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1855F23-CC25-4940-9E29-604EFFAC065E}"/>
              </a:ext>
            </a:extLst>
          </p:cNvPr>
          <p:cNvSpPr>
            <a:spLocks noGrp="1"/>
          </p:cNvSpPr>
          <p:nvPr>
            <p:ph type="title"/>
          </p:nvPr>
        </p:nvSpPr>
        <p:spPr/>
        <p:txBody>
          <a:bodyPr>
            <a:normAutofit/>
          </a:bodyPr>
          <a:lstStyle/>
          <a:p>
            <a:pPr algn="ctr"/>
            <a:r>
              <a:rPr lang="es-AR" sz="4800" dirty="0">
                <a:latin typeface="+mn-lt"/>
              </a:rPr>
              <a:t>Qué hace un slicer?</a:t>
            </a:r>
          </a:p>
        </p:txBody>
      </p:sp>
      <p:sp>
        <p:nvSpPr>
          <p:cNvPr id="4" name="Flecha derecha 3">
            <a:extLst>
              <a:ext uri="{FF2B5EF4-FFF2-40B4-BE49-F238E27FC236}">
                <a16:creationId xmlns:a16="http://schemas.microsoft.com/office/drawing/2014/main" id="{8FECC1DF-A8BA-1945-802B-6B9D3723B86C}"/>
              </a:ext>
            </a:extLst>
          </p:cNvPr>
          <p:cNvSpPr/>
          <p:nvPr/>
        </p:nvSpPr>
        <p:spPr>
          <a:xfrm>
            <a:off x="5536295" y="2734136"/>
            <a:ext cx="984249" cy="6223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AR"/>
          </a:p>
        </p:txBody>
      </p:sp>
      <p:sp>
        <p:nvSpPr>
          <p:cNvPr id="5" name="CuadroTexto 4">
            <a:extLst>
              <a:ext uri="{FF2B5EF4-FFF2-40B4-BE49-F238E27FC236}">
                <a16:creationId xmlns:a16="http://schemas.microsoft.com/office/drawing/2014/main" id="{F68F030C-0EDD-C345-8A25-34E3A9A96E16}"/>
              </a:ext>
            </a:extLst>
          </p:cNvPr>
          <p:cNvSpPr txBox="1"/>
          <p:nvPr/>
        </p:nvSpPr>
        <p:spPr>
          <a:xfrm>
            <a:off x="2190750" y="4648200"/>
            <a:ext cx="7480300" cy="584775"/>
          </a:xfrm>
          <a:prstGeom prst="rect">
            <a:avLst/>
          </a:prstGeom>
          <a:noFill/>
        </p:spPr>
        <p:txBody>
          <a:bodyPr wrap="square" rtlCol="0">
            <a:spAutoFit/>
          </a:bodyPr>
          <a:lstStyle/>
          <a:p>
            <a:pPr algn="ctr"/>
            <a:r>
              <a:rPr lang="es-AR" sz="3200" dirty="0"/>
              <a:t>Convierte archivos .STL a .GCODE</a:t>
            </a:r>
          </a:p>
        </p:txBody>
      </p:sp>
      <p:pic>
        <p:nvPicPr>
          <p:cNvPr id="8" name="Graphic 3">
            <a:extLst>
              <a:ext uri="{FF2B5EF4-FFF2-40B4-BE49-F238E27FC236}">
                <a16:creationId xmlns:a16="http://schemas.microsoft.com/office/drawing/2014/main" id="{4C86BECC-842E-F141-AD06-6A405472F538}"/>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3971" y="5965371"/>
            <a:ext cx="698954" cy="698954"/>
          </a:xfrm>
          <a:prstGeom prst="rect">
            <a:avLst/>
          </a:prstGeom>
        </p:spPr>
      </p:pic>
      <p:sp>
        <p:nvSpPr>
          <p:cNvPr id="9" name="Marcador de pie de página 4">
            <a:extLst>
              <a:ext uri="{FF2B5EF4-FFF2-40B4-BE49-F238E27FC236}">
                <a16:creationId xmlns:a16="http://schemas.microsoft.com/office/drawing/2014/main" id="{A9B6AEE9-6A81-6548-B7B3-C65EBEC73DCE}"/>
              </a:ext>
            </a:extLst>
          </p:cNvPr>
          <p:cNvSpPr>
            <a:spLocks noGrp="1"/>
          </p:cNvSpPr>
          <p:nvPr>
            <p:ph type="ftr" sz="quarter" idx="11"/>
          </p:nvPr>
        </p:nvSpPr>
        <p:spPr>
          <a:xfrm>
            <a:off x="4038600" y="6356350"/>
            <a:ext cx="4114800" cy="365125"/>
          </a:xfrm>
        </p:spPr>
        <p:txBody>
          <a:bodyPr/>
          <a:lstStyle/>
          <a:p>
            <a:r>
              <a:rPr lang="en-US" dirty="0"/>
              <a:t>CDR FI UNLP 2019</a:t>
            </a:r>
          </a:p>
        </p:txBody>
      </p:sp>
      <p:pic>
        <p:nvPicPr>
          <p:cNvPr id="11" name="Imagen 10">
            <a:extLst>
              <a:ext uri="{FF2B5EF4-FFF2-40B4-BE49-F238E27FC236}">
                <a16:creationId xmlns:a16="http://schemas.microsoft.com/office/drawing/2014/main" id="{4F3A34B4-9319-4443-9F73-761BA0565CE0}"/>
              </a:ext>
            </a:extLst>
          </p:cNvPr>
          <p:cNvPicPr>
            <a:picLocks noChangeAspect="1"/>
          </p:cNvPicPr>
          <p:nvPr/>
        </p:nvPicPr>
        <p:blipFill>
          <a:blip r:embed="rId4"/>
          <a:stretch>
            <a:fillRect/>
          </a:stretch>
        </p:blipFill>
        <p:spPr>
          <a:xfrm>
            <a:off x="2190750" y="1690689"/>
            <a:ext cx="2710375" cy="2833279"/>
          </a:xfrm>
          <a:prstGeom prst="rect">
            <a:avLst/>
          </a:prstGeom>
        </p:spPr>
      </p:pic>
      <p:pic>
        <p:nvPicPr>
          <p:cNvPr id="13" name="Imagen 12">
            <a:extLst>
              <a:ext uri="{FF2B5EF4-FFF2-40B4-BE49-F238E27FC236}">
                <a16:creationId xmlns:a16="http://schemas.microsoft.com/office/drawing/2014/main" id="{7573A74B-AB0C-2F4D-B366-1F758CD5D241}"/>
              </a:ext>
            </a:extLst>
          </p:cNvPr>
          <p:cNvPicPr>
            <a:picLocks noChangeAspect="1"/>
          </p:cNvPicPr>
          <p:nvPr/>
        </p:nvPicPr>
        <p:blipFill>
          <a:blip r:embed="rId5"/>
          <a:stretch>
            <a:fillRect/>
          </a:stretch>
        </p:blipFill>
        <p:spPr>
          <a:xfrm>
            <a:off x="7155714" y="1690688"/>
            <a:ext cx="2859272" cy="2833279"/>
          </a:xfrm>
          <a:prstGeom prst="rect">
            <a:avLst/>
          </a:prstGeom>
        </p:spPr>
      </p:pic>
    </p:spTree>
    <p:extLst>
      <p:ext uri="{BB962C8B-B14F-4D97-AF65-F5344CB8AC3E}">
        <p14:creationId xmlns:p14="http://schemas.microsoft.com/office/powerpoint/2010/main" val="2827487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B17B468-BB9D-4946-A634-181531BC7FCB}"/>
              </a:ext>
            </a:extLst>
          </p:cNvPr>
          <p:cNvSpPr>
            <a:spLocks noGrp="1"/>
          </p:cNvSpPr>
          <p:nvPr>
            <p:ph type="title"/>
          </p:nvPr>
        </p:nvSpPr>
        <p:spPr/>
        <p:txBody>
          <a:bodyPr/>
          <a:lstStyle/>
          <a:p>
            <a:pPr algn="ctr"/>
            <a:r>
              <a:rPr lang="es-AR" dirty="0">
                <a:latin typeface="+mn-lt"/>
              </a:rPr>
              <a:t>G-CODE</a:t>
            </a:r>
          </a:p>
        </p:txBody>
      </p:sp>
      <p:sp>
        <p:nvSpPr>
          <p:cNvPr id="3" name="Marcador de contenido 2">
            <a:extLst>
              <a:ext uri="{FF2B5EF4-FFF2-40B4-BE49-F238E27FC236}">
                <a16:creationId xmlns:a16="http://schemas.microsoft.com/office/drawing/2014/main" id="{B33AFFF7-70CD-7D44-A134-C81FFD76F453}"/>
              </a:ext>
            </a:extLst>
          </p:cNvPr>
          <p:cNvSpPr>
            <a:spLocks noGrp="1"/>
          </p:cNvSpPr>
          <p:nvPr>
            <p:ph idx="1"/>
          </p:nvPr>
        </p:nvSpPr>
        <p:spPr>
          <a:xfrm>
            <a:off x="5803900" y="1825625"/>
            <a:ext cx="5549900" cy="4351338"/>
          </a:xfrm>
        </p:spPr>
        <p:txBody>
          <a:bodyPr>
            <a:normAutofit fontScale="92500"/>
          </a:bodyPr>
          <a:lstStyle/>
          <a:p>
            <a:pPr marL="0" indent="0" algn="just">
              <a:buNone/>
            </a:pPr>
            <a:r>
              <a:rPr lang="es-AR" dirty="0"/>
              <a:t>En la conversión de STL a G-CODE, el modelo es rebanado en capas. </a:t>
            </a:r>
          </a:p>
          <a:p>
            <a:pPr marL="0" indent="0" algn="just">
              <a:buNone/>
            </a:pPr>
            <a:endParaRPr lang="es-AR" dirty="0">
              <a:effectLst/>
            </a:endParaRPr>
          </a:p>
          <a:p>
            <a:pPr marL="0" indent="0" algn="just">
              <a:buNone/>
            </a:pPr>
            <a:r>
              <a:rPr lang="es-AR" dirty="0"/>
              <a:t>El software CAM procesa el trayecto que el extrusor deberá recorrer en cada capa. </a:t>
            </a:r>
          </a:p>
          <a:p>
            <a:pPr marL="0" indent="0" algn="just">
              <a:buNone/>
            </a:pPr>
            <a:endParaRPr lang="es-AR" dirty="0">
              <a:effectLst/>
            </a:endParaRPr>
          </a:p>
          <a:p>
            <a:pPr marL="0" indent="0" algn="just">
              <a:buNone/>
            </a:pPr>
            <a:r>
              <a:rPr lang="es-AR" dirty="0"/>
              <a:t>A su vez calcula la cantidad de plástico a extruir para cubrir la superficie deseada y demás parámetros. </a:t>
            </a:r>
            <a:endParaRPr lang="es-AR" dirty="0">
              <a:effectLst/>
            </a:endParaRPr>
          </a:p>
          <a:p>
            <a:pPr algn="just"/>
            <a:endParaRPr lang="es-AR" dirty="0"/>
          </a:p>
        </p:txBody>
      </p:sp>
      <p:pic>
        <p:nvPicPr>
          <p:cNvPr id="5121" name="Picture 1" descr="page8image64526848">
            <a:extLst>
              <a:ext uri="{FF2B5EF4-FFF2-40B4-BE49-F238E27FC236}">
                <a16:creationId xmlns:a16="http://schemas.microsoft.com/office/drawing/2014/main" id="{5971BC7E-143F-514F-9925-98B0B99429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62100" y="1473994"/>
            <a:ext cx="2654300" cy="2413000"/>
          </a:xfrm>
          <a:prstGeom prst="rect">
            <a:avLst/>
          </a:prstGeom>
          <a:noFill/>
          <a:extLst>
            <a:ext uri="{909E8E84-426E-40DD-AFC4-6F175D3DCCD1}">
              <a14:hiddenFill xmlns:a14="http://schemas.microsoft.com/office/drawing/2010/main">
                <a:solidFill>
                  <a:srgbClr val="FFFFFF"/>
                </a:solidFill>
              </a14:hiddenFill>
            </a:ext>
          </a:extLst>
        </p:spPr>
      </p:pic>
      <p:pic>
        <p:nvPicPr>
          <p:cNvPr id="5122" name="Picture 2" descr="page8image64741088">
            <a:extLst>
              <a:ext uri="{FF2B5EF4-FFF2-40B4-BE49-F238E27FC236}">
                <a16:creationId xmlns:a16="http://schemas.microsoft.com/office/drawing/2014/main" id="{77F97540-6073-8548-AA33-9EACCAA2B4E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62100" y="3886994"/>
            <a:ext cx="2654300" cy="2400300"/>
          </a:xfrm>
          <a:prstGeom prst="rect">
            <a:avLst/>
          </a:prstGeom>
          <a:noFill/>
          <a:extLst>
            <a:ext uri="{909E8E84-426E-40DD-AFC4-6F175D3DCCD1}">
              <a14:hiddenFill xmlns:a14="http://schemas.microsoft.com/office/drawing/2010/main">
                <a:solidFill>
                  <a:srgbClr val="FFFFFF"/>
                </a:solidFill>
              </a14:hiddenFill>
            </a:ext>
          </a:extLst>
        </p:spPr>
      </p:pic>
      <p:pic>
        <p:nvPicPr>
          <p:cNvPr id="6" name="Graphic 3">
            <a:extLst>
              <a:ext uri="{FF2B5EF4-FFF2-40B4-BE49-F238E27FC236}">
                <a16:creationId xmlns:a16="http://schemas.microsoft.com/office/drawing/2014/main" id="{249254B6-92E3-8A4F-9911-0480B4089949}"/>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73971" y="5965371"/>
            <a:ext cx="698954" cy="698954"/>
          </a:xfrm>
          <a:prstGeom prst="rect">
            <a:avLst/>
          </a:prstGeom>
        </p:spPr>
      </p:pic>
      <p:sp>
        <p:nvSpPr>
          <p:cNvPr id="7" name="Marcador de pie de página 4">
            <a:extLst>
              <a:ext uri="{FF2B5EF4-FFF2-40B4-BE49-F238E27FC236}">
                <a16:creationId xmlns:a16="http://schemas.microsoft.com/office/drawing/2014/main" id="{C0EDC611-3D6D-D34F-B069-C0B2E978C93B}"/>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623737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A3DD761-4B83-2449-931B-0E1A6492EEB5}"/>
              </a:ext>
            </a:extLst>
          </p:cNvPr>
          <p:cNvSpPr>
            <a:spLocks noGrp="1"/>
          </p:cNvSpPr>
          <p:nvPr>
            <p:ph type="title"/>
          </p:nvPr>
        </p:nvSpPr>
        <p:spPr/>
        <p:txBody>
          <a:bodyPr/>
          <a:lstStyle/>
          <a:p>
            <a:pPr algn="ctr"/>
            <a:r>
              <a:rPr lang="es-AR" dirty="0">
                <a:latin typeface="+mn-lt"/>
              </a:rPr>
              <a:t>Parámetros Básicos </a:t>
            </a:r>
          </a:p>
        </p:txBody>
      </p:sp>
      <p:pic>
        <p:nvPicPr>
          <p:cNvPr id="5" name="Marcador de contenido 4">
            <a:extLst>
              <a:ext uri="{FF2B5EF4-FFF2-40B4-BE49-F238E27FC236}">
                <a16:creationId xmlns:a16="http://schemas.microsoft.com/office/drawing/2014/main" id="{72C6861C-6A4C-D94F-95BE-D0C99C14B591}"/>
              </a:ext>
            </a:extLst>
          </p:cNvPr>
          <p:cNvPicPr>
            <a:picLocks noGrp="1" noChangeAspect="1"/>
          </p:cNvPicPr>
          <p:nvPr>
            <p:ph idx="1"/>
          </p:nvPr>
        </p:nvPicPr>
        <p:blipFill>
          <a:blip r:embed="rId2"/>
          <a:stretch>
            <a:fillRect/>
          </a:stretch>
        </p:blipFill>
        <p:spPr>
          <a:xfrm>
            <a:off x="1358900" y="1893094"/>
            <a:ext cx="9474200" cy="1930400"/>
          </a:xfrm>
        </p:spPr>
      </p:pic>
      <p:pic>
        <p:nvPicPr>
          <p:cNvPr id="7" name="Imagen 6">
            <a:extLst>
              <a:ext uri="{FF2B5EF4-FFF2-40B4-BE49-F238E27FC236}">
                <a16:creationId xmlns:a16="http://schemas.microsoft.com/office/drawing/2014/main" id="{89374DF3-8253-5448-A5D5-ADE53B7F97A2}"/>
              </a:ext>
            </a:extLst>
          </p:cNvPr>
          <p:cNvPicPr>
            <a:picLocks noChangeAspect="1"/>
          </p:cNvPicPr>
          <p:nvPr/>
        </p:nvPicPr>
        <p:blipFill>
          <a:blip r:embed="rId3"/>
          <a:stretch>
            <a:fillRect/>
          </a:stretch>
        </p:blipFill>
        <p:spPr>
          <a:xfrm>
            <a:off x="1358900" y="4248150"/>
            <a:ext cx="9652000" cy="2095500"/>
          </a:xfrm>
          <a:prstGeom prst="rect">
            <a:avLst/>
          </a:prstGeom>
        </p:spPr>
      </p:pic>
      <p:pic>
        <p:nvPicPr>
          <p:cNvPr id="8" name="Graphic 3">
            <a:extLst>
              <a:ext uri="{FF2B5EF4-FFF2-40B4-BE49-F238E27FC236}">
                <a16:creationId xmlns:a16="http://schemas.microsoft.com/office/drawing/2014/main" id="{3F9B8A7F-E143-9348-BAF2-3A9AFF165BED}"/>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11273971" y="5965371"/>
            <a:ext cx="698954" cy="698954"/>
          </a:xfrm>
          <a:prstGeom prst="rect">
            <a:avLst/>
          </a:prstGeom>
        </p:spPr>
      </p:pic>
      <p:sp>
        <p:nvSpPr>
          <p:cNvPr id="9" name="Marcador de pie de página 4">
            <a:extLst>
              <a:ext uri="{FF2B5EF4-FFF2-40B4-BE49-F238E27FC236}">
                <a16:creationId xmlns:a16="http://schemas.microsoft.com/office/drawing/2014/main" id="{038AD2F8-E7FD-3246-BC72-F188F0C2CDF1}"/>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34818790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3025BF-77A8-B64C-9B26-3516DBF665DC}"/>
              </a:ext>
            </a:extLst>
          </p:cNvPr>
          <p:cNvSpPr>
            <a:spLocks noGrp="1"/>
          </p:cNvSpPr>
          <p:nvPr>
            <p:ph type="title"/>
          </p:nvPr>
        </p:nvSpPr>
        <p:spPr/>
        <p:txBody>
          <a:bodyPr/>
          <a:lstStyle/>
          <a:p>
            <a:pPr algn="ctr"/>
            <a:r>
              <a:rPr lang="es-AR" dirty="0">
                <a:latin typeface="+mn-lt"/>
              </a:rPr>
              <a:t>Parámetros Básicos </a:t>
            </a:r>
          </a:p>
        </p:txBody>
      </p:sp>
      <p:pic>
        <p:nvPicPr>
          <p:cNvPr id="5" name="Marcador de contenido 4">
            <a:extLst>
              <a:ext uri="{FF2B5EF4-FFF2-40B4-BE49-F238E27FC236}">
                <a16:creationId xmlns:a16="http://schemas.microsoft.com/office/drawing/2014/main" id="{CF170431-6F35-2143-A880-36F6B7F68AB0}"/>
              </a:ext>
            </a:extLst>
          </p:cNvPr>
          <p:cNvPicPr>
            <a:picLocks noGrp="1" noChangeAspect="1"/>
          </p:cNvPicPr>
          <p:nvPr>
            <p:ph idx="1"/>
          </p:nvPr>
        </p:nvPicPr>
        <p:blipFill>
          <a:blip r:embed="rId2"/>
          <a:stretch>
            <a:fillRect/>
          </a:stretch>
        </p:blipFill>
        <p:spPr>
          <a:xfrm>
            <a:off x="3157223" y="1825625"/>
            <a:ext cx="5877553" cy="4351338"/>
          </a:xfrm>
        </p:spPr>
      </p:pic>
      <p:pic>
        <p:nvPicPr>
          <p:cNvPr id="6" name="Graphic 3">
            <a:extLst>
              <a:ext uri="{FF2B5EF4-FFF2-40B4-BE49-F238E27FC236}">
                <a16:creationId xmlns:a16="http://schemas.microsoft.com/office/drawing/2014/main" id="{6A5A3CD7-ECF7-7042-8055-92C6F5CF9905}"/>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3971" y="5965371"/>
            <a:ext cx="698954" cy="698954"/>
          </a:xfrm>
          <a:prstGeom prst="rect">
            <a:avLst/>
          </a:prstGeom>
        </p:spPr>
      </p:pic>
      <p:sp>
        <p:nvSpPr>
          <p:cNvPr id="7" name="Marcador de pie de página 4">
            <a:extLst>
              <a:ext uri="{FF2B5EF4-FFF2-40B4-BE49-F238E27FC236}">
                <a16:creationId xmlns:a16="http://schemas.microsoft.com/office/drawing/2014/main" id="{773B2AF4-A779-4F47-A358-538FFF48D917}"/>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7337318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ítulo 1">
            <a:extLst>
              <a:ext uri="{FF2B5EF4-FFF2-40B4-BE49-F238E27FC236}">
                <a16:creationId xmlns:a16="http://schemas.microsoft.com/office/drawing/2014/main" id="{553BBB0E-A09F-6B4A-830D-17F5839A52E6}"/>
              </a:ext>
            </a:extLst>
          </p:cNvPr>
          <p:cNvSpPr>
            <a:spLocks noGrp="1"/>
          </p:cNvSpPr>
          <p:nvPr>
            <p:ph type="title"/>
          </p:nvPr>
        </p:nvSpPr>
        <p:spPr>
          <a:xfrm>
            <a:off x="838200" y="365125"/>
            <a:ext cx="10515600" cy="1325563"/>
          </a:xfrm>
        </p:spPr>
        <p:txBody>
          <a:bodyPr/>
          <a:lstStyle/>
          <a:p>
            <a:pPr algn="ctr"/>
            <a:r>
              <a:rPr lang="es-AR" dirty="0">
                <a:latin typeface="+mn-lt"/>
              </a:rPr>
              <a:t>Parámetros Básicos </a:t>
            </a:r>
          </a:p>
        </p:txBody>
      </p:sp>
      <p:sp>
        <p:nvSpPr>
          <p:cNvPr id="8" name="CuadroTexto 7">
            <a:extLst>
              <a:ext uri="{FF2B5EF4-FFF2-40B4-BE49-F238E27FC236}">
                <a16:creationId xmlns:a16="http://schemas.microsoft.com/office/drawing/2014/main" id="{5081F978-F81C-2A49-80ED-1E0B73749A38}"/>
              </a:ext>
            </a:extLst>
          </p:cNvPr>
          <p:cNvSpPr txBox="1"/>
          <p:nvPr/>
        </p:nvSpPr>
        <p:spPr>
          <a:xfrm>
            <a:off x="7327900" y="1876425"/>
            <a:ext cx="3620994" cy="830997"/>
          </a:xfrm>
          <a:prstGeom prst="rect">
            <a:avLst/>
          </a:prstGeom>
          <a:noFill/>
        </p:spPr>
        <p:txBody>
          <a:bodyPr wrap="square" rtlCol="0">
            <a:spAutoFit/>
          </a:bodyPr>
          <a:lstStyle/>
          <a:p>
            <a:r>
              <a:rPr lang="es-AR" sz="2400" dirty="0"/>
              <a:t>Perímetros o loops (amarillo y naraja)</a:t>
            </a:r>
          </a:p>
        </p:txBody>
      </p:sp>
      <p:pic>
        <p:nvPicPr>
          <p:cNvPr id="16" name="Marcador de contenido 15">
            <a:extLst>
              <a:ext uri="{FF2B5EF4-FFF2-40B4-BE49-F238E27FC236}">
                <a16:creationId xmlns:a16="http://schemas.microsoft.com/office/drawing/2014/main" id="{EAFD308C-2D14-5E49-8897-62ED42A76CEE}"/>
              </a:ext>
            </a:extLst>
          </p:cNvPr>
          <p:cNvPicPr>
            <a:picLocks noGrp="1" noChangeAspect="1"/>
          </p:cNvPicPr>
          <p:nvPr>
            <p:ph idx="1"/>
          </p:nvPr>
        </p:nvPicPr>
        <p:blipFill>
          <a:blip r:embed="rId2"/>
          <a:stretch>
            <a:fillRect/>
          </a:stretch>
        </p:blipFill>
        <p:spPr>
          <a:xfrm>
            <a:off x="1243106" y="1690688"/>
            <a:ext cx="4996214" cy="4278312"/>
          </a:xfrm>
        </p:spPr>
      </p:pic>
      <p:cxnSp>
        <p:nvCxnSpPr>
          <p:cNvPr id="11" name="Conector recto de flecha 10">
            <a:extLst>
              <a:ext uri="{FF2B5EF4-FFF2-40B4-BE49-F238E27FC236}">
                <a16:creationId xmlns:a16="http://schemas.microsoft.com/office/drawing/2014/main" id="{CE320EF0-C713-2A4F-A9BD-9B94A886D977}"/>
              </a:ext>
            </a:extLst>
          </p:cNvPr>
          <p:cNvCxnSpPr>
            <a:cxnSpLocks/>
          </p:cNvCxnSpPr>
          <p:nvPr/>
        </p:nvCxnSpPr>
        <p:spPr>
          <a:xfrm flipH="1">
            <a:off x="5245100" y="2175222"/>
            <a:ext cx="2082800" cy="841029"/>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19" name="CuadroTexto 18">
            <a:extLst>
              <a:ext uri="{FF2B5EF4-FFF2-40B4-BE49-F238E27FC236}">
                <a16:creationId xmlns:a16="http://schemas.microsoft.com/office/drawing/2014/main" id="{573658C3-06BB-E843-BC52-CA120424210C}"/>
              </a:ext>
            </a:extLst>
          </p:cNvPr>
          <p:cNvSpPr txBox="1"/>
          <p:nvPr/>
        </p:nvSpPr>
        <p:spPr>
          <a:xfrm>
            <a:off x="7327900" y="3556000"/>
            <a:ext cx="3213100" cy="461665"/>
          </a:xfrm>
          <a:prstGeom prst="rect">
            <a:avLst/>
          </a:prstGeom>
          <a:noFill/>
        </p:spPr>
        <p:txBody>
          <a:bodyPr wrap="square" rtlCol="0">
            <a:spAutoFit/>
          </a:bodyPr>
          <a:lstStyle/>
          <a:p>
            <a:r>
              <a:rPr lang="es-AR" sz="2400" dirty="0"/>
              <a:t>Relleno o infill (rojo)</a:t>
            </a:r>
          </a:p>
        </p:txBody>
      </p:sp>
      <p:cxnSp>
        <p:nvCxnSpPr>
          <p:cNvPr id="21" name="Conector recto de flecha 20">
            <a:extLst>
              <a:ext uri="{FF2B5EF4-FFF2-40B4-BE49-F238E27FC236}">
                <a16:creationId xmlns:a16="http://schemas.microsoft.com/office/drawing/2014/main" id="{FECAAA3F-3B87-8B4B-A8BD-A863C0F200A0}"/>
              </a:ext>
            </a:extLst>
          </p:cNvPr>
          <p:cNvCxnSpPr/>
          <p:nvPr/>
        </p:nvCxnSpPr>
        <p:spPr>
          <a:xfrm flipH="1" flipV="1">
            <a:off x="4470400" y="3263900"/>
            <a:ext cx="2755900" cy="444500"/>
          </a:xfrm>
          <a:prstGeom prst="straightConnector1">
            <a:avLst/>
          </a:prstGeom>
          <a:ln w="57150">
            <a:tailEnd type="triangle"/>
          </a:ln>
        </p:spPr>
        <p:style>
          <a:lnRef idx="1">
            <a:schemeClr val="accent1"/>
          </a:lnRef>
          <a:fillRef idx="0">
            <a:schemeClr val="accent1"/>
          </a:fillRef>
          <a:effectRef idx="0">
            <a:schemeClr val="accent1"/>
          </a:effectRef>
          <a:fontRef idx="minor">
            <a:schemeClr val="tx1"/>
          </a:fontRef>
        </p:style>
      </p:cxnSp>
      <p:sp>
        <p:nvSpPr>
          <p:cNvPr id="22" name="CuadroTexto 21">
            <a:extLst>
              <a:ext uri="{FF2B5EF4-FFF2-40B4-BE49-F238E27FC236}">
                <a16:creationId xmlns:a16="http://schemas.microsoft.com/office/drawing/2014/main" id="{5145AC2E-3CAD-534E-BC13-6099CDBB74FD}"/>
              </a:ext>
            </a:extLst>
          </p:cNvPr>
          <p:cNvSpPr txBox="1"/>
          <p:nvPr/>
        </p:nvSpPr>
        <p:spPr>
          <a:xfrm>
            <a:off x="7226300" y="4866243"/>
            <a:ext cx="4406900" cy="1569660"/>
          </a:xfrm>
          <a:prstGeom prst="rect">
            <a:avLst/>
          </a:prstGeom>
          <a:noFill/>
        </p:spPr>
        <p:txBody>
          <a:bodyPr wrap="square" rtlCol="0">
            <a:spAutoFit/>
          </a:bodyPr>
          <a:lstStyle/>
          <a:p>
            <a:pPr algn="just"/>
            <a:r>
              <a:rPr lang="es-AR" sz="2400" dirty="0"/>
              <a:t>El relleno permite dar estructura y rigidez mecánica a piezas que</a:t>
            </a:r>
            <a:br>
              <a:rPr lang="es-AR" sz="2400" dirty="0"/>
            </a:br>
            <a:r>
              <a:rPr lang="es-AR" sz="2400" dirty="0"/>
              <a:t>así lo necesita. </a:t>
            </a:r>
            <a:endParaRPr lang="es-AR" sz="2400" dirty="0">
              <a:effectLst/>
            </a:endParaRPr>
          </a:p>
          <a:p>
            <a:pPr algn="just"/>
            <a:endParaRPr lang="es-AR" sz="2400" dirty="0"/>
          </a:p>
        </p:txBody>
      </p:sp>
      <p:pic>
        <p:nvPicPr>
          <p:cNvPr id="25" name="Graphic 3">
            <a:extLst>
              <a:ext uri="{FF2B5EF4-FFF2-40B4-BE49-F238E27FC236}">
                <a16:creationId xmlns:a16="http://schemas.microsoft.com/office/drawing/2014/main" id="{4B958BFF-67B1-8946-8ED1-9E870A30B24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3971" y="5965371"/>
            <a:ext cx="698954" cy="698954"/>
          </a:xfrm>
          <a:prstGeom prst="rect">
            <a:avLst/>
          </a:prstGeom>
        </p:spPr>
      </p:pic>
      <p:sp>
        <p:nvSpPr>
          <p:cNvPr id="26" name="Marcador de pie de página 4">
            <a:extLst>
              <a:ext uri="{FF2B5EF4-FFF2-40B4-BE49-F238E27FC236}">
                <a16:creationId xmlns:a16="http://schemas.microsoft.com/office/drawing/2014/main" id="{D0F01757-0552-9C44-AFE3-C7756E61D521}"/>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37829264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648689" y="799114"/>
            <a:ext cx="10894621" cy="5259772"/>
          </a:xfrm>
        </p:spPr>
        <p:txBody>
          <a:bodyPr>
            <a:normAutofit fontScale="85000" lnSpcReduction="20000"/>
          </a:bodyPr>
          <a:lstStyle/>
          <a:p>
            <a:pPr marL="0" indent="0">
              <a:buNone/>
            </a:pPr>
            <a:r>
              <a:rPr lang="es-AR" sz="4100" u="sng" dirty="0"/>
              <a:t>OBJETIVOS DEL PROYECTO</a:t>
            </a:r>
            <a:r>
              <a:rPr lang="es-AR" dirty="0"/>
              <a:t> </a:t>
            </a:r>
            <a:r>
              <a:rPr lang="es-AR" sz="3600" dirty="0"/>
              <a:t>“Robótica en el aula”:</a:t>
            </a:r>
            <a:endParaRPr lang="es-AR" dirty="0"/>
          </a:p>
          <a:p>
            <a:pPr marL="0" indent="0">
              <a:buNone/>
            </a:pPr>
            <a:endParaRPr lang="es-AR" dirty="0"/>
          </a:p>
          <a:p>
            <a:r>
              <a:rPr lang="es-ES" dirty="0"/>
              <a:t>Fortalecer el </a:t>
            </a:r>
            <a:r>
              <a:rPr lang="es-ES" b="1" dirty="0"/>
              <a:t>vínculo</a:t>
            </a:r>
            <a:r>
              <a:rPr lang="es-ES" dirty="0"/>
              <a:t> entre la UNLP y las Escuelas Técnicas que la rodean. </a:t>
            </a:r>
          </a:p>
          <a:p>
            <a:r>
              <a:rPr lang="es-ES" dirty="0"/>
              <a:t>Contribuir a la </a:t>
            </a:r>
            <a:r>
              <a:rPr lang="es-ES" b="1" dirty="0"/>
              <a:t>formación</a:t>
            </a:r>
            <a:r>
              <a:rPr lang="es-ES" dirty="0"/>
              <a:t> brindada por estos establecimientos educativos. </a:t>
            </a:r>
          </a:p>
          <a:p>
            <a:r>
              <a:rPr lang="es-ES" dirty="0"/>
              <a:t>Acercar a sus alumnos y docentes a la </a:t>
            </a:r>
            <a:r>
              <a:rPr lang="es-ES" b="1" dirty="0"/>
              <a:t>tecnología</a:t>
            </a:r>
            <a:r>
              <a:rPr lang="es-ES" dirty="0"/>
              <a:t>.</a:t>
            </a:r>
          </a:p>
          <a:p>
            <a:r>
              <a:rPr lang="es-ES" dirty="0"/>
              <a:t>Extender la experiencia adquirida por el </a:t>
            </a:r>
            <a:r>
              <a:rPr lang="es-ES" b="1" dirty="0"/>
              <a:t>Club de Robótica</a:t>
            </a:r>
            <a:r>
              <a:rPr lang="es-ES" dirty="0"/>
              <a:t> de la Facultad de Ingeniería.</a:t>
            </a:r>
          </a:p>
          <a:p>
            <a:endParaRPr lang="es-ES" dirty="0"/>
          </a:p>
          <a:p>
            <a:endParaRPr lang="es-ES" dirty="0"/>
          </a:p>
          <a:p>
            <a:pPr marL="0" indent="0">
              <a:buNone/>
            </a:pPr>
            <a:r>
              <a:rPr lang="es-ES" sz="3600" u="sng" dirty="0"/>
              <a:t>DESTINATARIOS:</a:t>
            </a:r>
          </a:p>
          <a:p>
            <a:r>
              <a:rPr lang="es-ES" dirty="0"/>
              <a:t>Escuela de Educación Secundaria Técnica Nº1 "Almirante G. Brown"</a:t>
            </a:r>
            <a:endParaRPr lang="es-AR" dirty="0"/>
          </a:p>
          <a:p>
            <a:r>
              <a:rPr lang="es-ES" dirty="0"/>
              <a:t>Escuela de Educación Técnica Nº2 "Ing. Emilio </a:t>
            </a:r>
            <a:r>
              <a:rPr lang="es-ES" dirty="0" err="1"/>
              <a:t>Rebuelto</a:t>
            </a:r>
            <a:r>
              <a:rPr lang="es-ES" dirty="0"/>
              <a:t>".</a:t>
            </a:r>
          </a:p>
          <a:p>
            <a:r>
              <a:rPr lang="es-ES" dirty="0"/>
              <a:t>Escuela de </a:t>
            </a:r>
            <a:r>
              <a:rPr lang="es-ES" dirty="0" err="1"/>
              <a:t>Educacion</a:t>
            </a:r>
            <a:r>
              <a:rPr lang="es-ES" dirty="0"/>
              <a:t> Secundaria </a:t>
            </a:r>
            <a:r>
              <a:rPr lang="es-ES" dirty="0" err="1"/>
              <a:t>Tecnica</a:t>
            </a:r>
            <a:r>
              <a:rPr lang="es-ES" dirty="0"/>
              <a:t> Nº6 "Albert Thomas"</a:t>
            </a:r>
            <a:endParaRPr lang="es-AR" dirty="0"/>
          </a:p>
          <a:p>
            <a:endParaRPr lang="es-AR" dirty="0"/>
          </a:p>
          <a:p>
            <a:pPr marL="0" indent="0">
              <a:buNone/>
            </a:pPr>
            <a:endParaRPr lang="es-ES" dirty="0"/>
          </a:p>
          <a:p>
            <a:pPr marL="0" indent="0">
              <a:buNone/>
            </a:pPr>
            <a:endParaRPr lang="en-US" dirty="0"/>
          </a:p>
        </p:txBody>
      </p:sp>
      <p:sp>
        <p:nvSpPr>
          <p:cNvPr id="4" name="Marcador de pie de página 3"/>
          <p:cNvSpPr>
            <a:spLocks noGrp="1"/>
          </p:cNvSpPr>
          <p:nvPr>
            <p:ph type="ftr" sz="quarter" idx="11"/>
          </p:nvPr>
        </p:nvSpPr>
        <p:spPr/>
        <p:txBody>
          <a:bodyPr/>
          <a:lstStyle/>
          <a:p>
            <a:r>
              <a:rPr lang="en-US"/>
              <a:t>CDR FI UNLP 2019</a:t>
            </a:r>
          </a:p>
        </p:txBody>
      </p:sp>
    </p:spTree>
    <p:extLst>
      <p:ext uri="{BB962C8B-B14F-4D97-AF65-F5344CB8AC3E}">
        <p14:creationId xmlns:p14="http://schemas.microsoft.com/office/powerpoint/2010/main" val="36336112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arcador de contenido 4">
            <a:extLst>
              <a:ext uri="{FF2B5EF4-FFF2-40B4-BE49-F238E27FC236}">
                <a16:creationId xmlns:a16="http://schemas.microsoft.com/office/drawing/2014/main" id="{CC827F8D-51B8-EA4F-BB83-D0B0DF56EB45}"/>
              </a:ext>
            </a:extLst>
          </p:cNvPr>
          <p:cNvPicPr>
            <a:picLocks noGrp="1" noChangeAspect="1"/>
          </p:cNvPicPr>
          <p:nvPr>
            <p:ph idx="1"/>
          </p:nvPr>
        </p:nvPicPr>
        <p:blipFill>
          <a:blip r:embed="rId2"/>
          <a:stretch>
            <a:fillRect/>
          </a:stretch>
        </p:blipFill>
        <p:spPr>
          <a:xfrm>
            <a:off x="838200" y="1285568"/>
            <a:ext cx="8267700" cy="5253344"/>
          </a:xfrm>
        </p:spPr>
      </p:pic>
      <p:sp>
        <p:nvSpPr>
          <p:cNvPr id="7" name="Título 1">
            <a:extLst>
              <a:ext uri="{FF2B5EF4-FFF2-40B4-BE49-F238E27FC236}">
                <a16:creationId xmlns:a16="http://schemas.microsoft.com/office/drawing/2014/main" id="{71933B6B-0970-4C4C-B24A-0B367444066A}"/>
              </a:ext>
            </a:extLst>
          </p:cNvPr>
          <p:cNvSpPr>
            <a:spLocks noGrp="1"/>
          </p:cNvSpPr>
          <p:nvPr>
            <p:ph type="title"/>
          </p:nvPr>
        </p:nvSpPr>
        <p:spPr>
          <a:xfrm>
            <a:off x="838200" y="365125"/>
            <a:ext cx="10515600" cy="1325563"/>
          </a:xfrm>
        </p:spPr>
        <p:txBody>
          <a:bodyPr/>
          <a:lstStyle/>
          <a:p>
            <a:pPr algn="ctr"/>
            <a:r>
              <a:rPr lang="es-AR" dirty="0">
                <a:latin typeface="+mn-lt"/>
              </a:rPr>
              <a:t>Parámetros Básicos </a:t>
            </a:r>
          </a:p>
        </p:txBody>
      </p:sp>
      <p:sp>
        <p:nvSpPr>
          <p:cNvPr id="6" name="CuadroTexto 5">
            <a:extLst>
              <a:ext uri="{FF2B5EF4-FFF2-40B4-BE49-F238E27FC236}">
                <a16:creationId xmlns:a16="http://schemas.microsoft.com/office/drawing/2014/main" id="{38EEB192-EBCB-644B-9A10-21C910370CEC}"/>
              </a:ext>
            </a:extLst>
          </p:cNvPr>
          <p:cNvSpPr txBox="1"/>
          <p:nvPr/>
        </p:nvSpPr>
        <p:spPr>
          <a:xfrm>
            <a:off x="9232900" y="2044700"/>
            <a:ext cx="2209800" cy="584775"/>
          </a:xfrm>
          <a:prstGeom prst="rect">
            <a:avLst/>
          </a:prstGeom>
          <a:noFill/>
        </p:spPr>
        <p:txBody>
          <a:bodyPr wrap="square" rtlCol="0">
            <a:spAutoFit/>
          </a:bodyPr>
          <a:lstStyle/>
          <a:p>
            <a:pPr algn="ctr"/>
            <a:r>
              <a:rPr lang="es-AR" sz="3200" dirty="0"/>
              <a:t>Infill</a:t>
            </a:r>
          </a:p>
        </p:txBody>
      </p:sp>
      <p:pic>
        <p:nvPicPr>
          <p:cNvPr id="9" name="Graphic 3">
            <a:extLst>
              <a:ext uri="{FF2B5EF4-FFF2-40B4-BE49-F238E27FC236}">
                <a16:creationId xmlns:a16="http://schemas.microsoft.com/office/drawing/2014/main" id="{A8BF61B5-D8D4-AA48-A6DC-F4A9C45EBD7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3971" y="5965371"/>
            <a:ext cx="698954" cy="698954"/>
          </a:xfrm>
          <a:prstGeom prst="rect">
            <a:avLst/>
          </a:prstGeom>
        </p:spPr>
      </p:pic>
      <p:sp>
        <p:nvSpPr>
          <p:cNvPr id="10" name="Marcador de pie de página 4">
            <a:extLst>
              <a:ext uri="{FF2B5EF4-FFF2-40B4-BE49-F238E27FC236}">
                <a16:creationId xmlns:a16="http://schemas.microsoft.com/office/drawing/2014/main" id="{54221E99-EAC0-1D48-A2A0-ADB09650D36E}"/>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27407667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Marcador de contenido 5">
            <a:extLst>
              <a:ext uri="{FF2B5EF4-FFF2-40B4-BE49-F238E27FC236}">
                <a16:creationId xmlns:a16="http://schemas.microsoft.com/office/drawing/2014/main" id="{CC495930-3E37-F740-81CD-9D641A154ADA}"/>
              </a:ext>
            </a:extLst>
          </p:cNvPr>
          <p:cNvPicPr>
            <a:picLocks noGrp="1" noChangeAspect="1"/>
          </p:cNvPicPr>
          <p:nvPr>
            <p:ph idx="1"/>
          </p:nvPr>
        </p:nvPicPr>
        <p:blipFill>
          <a:blip r:embed="rId2"/>
          <a:stretch>
            <a:fillRect/>
          </a:stretch>
        </p:blipFill>
        <p:spPr>
          <a:xfrm>
            <a:off x="1038288" y="1690688"/>
            <a:ext cx="4806823" cy="4351338"/>
          </a:xfrm>
        </p:spPr>
      </p:pic>
      <p:sp>
        <p:nvSpPr>
          <p:cNvPr id="4" name="Título 1">
            <a:extLst>
              <a:ext uri="{FF2B5EF4-FFF2-40B4-BE49-F238E27FC236}">
                <a16:creationId xmlns:a16="http://schemas.microsoft.com/office/drawing/2014/main" id="{8CCEE29F-98D6-F94D-8B64-83CAF7A254D9}"/>
              </a:ext>
            </a:extLst>
          </p:cNvPr>
          <p:cNvSpPr>
            <a:spLocks noGrp="1"/>
          </p:cNvSpPr>
          <p:nvPr>
            <p:ph type="title"/>
          </p:nvPr>
        </p:nvSpPr>
        <p:spPr>
          <a:xfrm>
            <a:off x="838200" y="365125"/>
            <a:ext cx="10515600" cy="1325563"/>
          </a:xfrm>
        </p:spPr>
        <p:txBody>
          <a:bodyPr/>
          <a:lstStyle/>
          <a:p>
            <a:pPr algn="ctr"/>
            <a:r>
              <a:rPr lang="es-AR" dirty="0">
                <a:latin typeface="+mn-lt"/>
              </a:rPr>
              <a:t>Parámetros Básicos </a:t>
            </a:r>
          </a:p>
        </p:txBody>
      </p:sp>
      <p:sp>
        <p:nvSpPr>
          <p:cNvPr id="7" name="CuadroTexto 6">
            <a:extLst>
              <a:ext uri="{FF2B5EF4-FFF2-40B4-BE49-F238E27FC236}">
                <a16:creationId xmlns:a16="http://schemas.microsoft.com/office/drawing/2014/main" id="{8CD68606-4B5D-9D42-AE8D-5EF77BD8FA54}"/>
              </a:ext>
            </a:extLst>
          </p:cNvPr>
          <p:cNvSpPr txBox="1"/>
          <p:nvPr/>
        </p:nvSpPr>
        <p:spPr>
          <a:xfrm>
            <a:off x="6845300" y="2070100"/>
            <a:ext cx="4051300" cy="954107"/>
          </a:xfrm>
          <a:prstGeom prst="rect">
            <a:avLst/>
          </a:prstGeom>
          <a:noFill/>
        </p:spPr>
        <p:txBody>
          <a:bodyPr wrap="square" rtlCol="0">
            <a:spAutoFit/>
          </a:bodyPr>
          <a:lstStyle/>
          <a:p>
            <a:pPr algn="ctr"/>
            <a:r>
              <a:rPr lang="es-AR" sz="2800" dirty="0"/>
              <a:t>Tapas</a:t>
            </a:r>
          </a:p>
          <a:p>
            <a:pPr algn="ctr"/>
            <a:r>
              <a:rPr lang="es-AR" sz="2800" dirty="0"/>
              <a:t>Top/Botton (rojo)</a:t>
            </a:r>
          </a:p>
        </p:txBody>
      </p:sp>
      <p:sp>
        <p:nvSpPr>
          <p:cNvPr id="8" name="CuadroTexto 7">
            <a:extLst>
              <a:ext uri="{FF2B5EF4-FFF2-40B4-BE49-F238E27FC236}">
                <a16:creationId xmlns:a16="http://schemas.microsoft.com/office/drawing/2014/main" id="{75E86AE0-950F-A045-9CD5-C2845A295153}"/>
              </a:ext>
            </a:extLst>
          </p:cNvPr>
          <p:cNvSpPr txBox="1"/>
          <p:nvPr/>
        </p:nvSpPr>
        <p:spPr>
          <a:xfrm>
            <a:off x="6527800" y="4241800"/>
            <a:ext cx="4927600" cy="1631216"/>
          </a:xfrm>
          <a:prstGeom prst="rect">
            <a:avLst/>
          </a:prstGeom>
          <a:noFill/>
        </p:spPr>
        <p:txBody>
          <a:bodyPr wrap="square" rtlCol="0">
            <a:spAutoFit/>
          </a:bodyPr>
          <a:lstStyle/>
          <a:p>
            <a:pPr algn="just"/>
            <a:r>
              <a:rPr lang="es-AR" sz="2000" dirty="0"/>
              <a:t>Durante el proceso CAM , en adelante Slicing, uno de los valores que puede ser definido es la cantidad de capas o espesor de la superficie superior e inferior, denominadas tapas. </a:t>
            </a:r>
            <a:endParaRPr lang="es-AR" sz="2000" dirty="0">
              <a:effectLst/>
            </a:endParaRPr>
          </a:p>
        </p:txBody>
      </p:sp>
      <p:pic>
        <p:nvPicPr>
          <p:cNvPr id="9" name="Graphic 3">
            <a:extLst>
              <a:ext uri="{FF2B5EF4-FFF2-40B4-BE49-F238E27FC236}">
                <a16:creationId xmlns:a16="http://schemas.microsoft.com/office/drawing/2014/main" id="{C242712F-44A6-0B46-901B-F886353A6A3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3971" y="5965371"/>
            <a:ext cx="698954" cy="698954"/>
          </a:xfrm>
          <a:prstGeom prst="rect">
            <a:avLst/>
          </a:prstGeom>
        </p:spPr>
      </p:pic>
      <p:sp>
        <p:nvSpPr>
          <p:cNvPr id="10" name="Marcador de pie de página 4">
            <a:extLst>
              <a:ext uri="{FF2B5EF4-FFF2-40B4-BE49-F238E27FC236}">
                <a16:creationId xmlns:a16="http://schemas.microsoft.com/office/drawing/2014/main" id="{A1F43A26-F2F2-034A-BE20-C5E09CD28559}"/>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162529909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ítulo 1">
            <a:extLst>
              <a:ext uri="{FF2B5EF4-FFF2-40B4-BE49-F238E27FC236}">
                <a16:creationId xmlns:a16="http://schemas.microsoft.com/office/drawing/2014/main" id="{AC4D7804-3430-2A4E-9401-2BA1F832FAC6}"/>
              </a:ext>
            </a:extLst>
          </p:cNvPr>
          <p:cNvSpPr>
            <a:spLocks noGrp="1"/>
          </p:cNvSpPr>
          <p:nvPr>
            <p:ph type="title"/>
          </p:nvPr>
        </p:nvSpPr>
        <p:spPr>
          <a:xfrm>
            <a:off x="838200" y="365125"/>
            <a:ext cx="10515600" cy="1325563"/>
          </a:xfrm>
        </p:spPr>
        <p:txBody>
          <a:bodyPr/>
          <a:lstStyle/>
          <a:p>
            <a:pPr algn="ctr"/>
            <a:r>
              <a:rPr lang="es-AR" dirty="0">
                <a:latin typeface="+mn-lt"/>
              </a:rPr>
              <a:t>Parámetros Básicos </a:t>
            </a:r>
          </a:p>
        </p:txBody>
      </p:sp>
      <p:sp>
        <p:nvSpPr>
          <p:cNvPr id="5" name="CuadroTexto 4">
            <a:extLst>
              <a:ext uri="{FF2B5EF4-FFF2-40B4-BE49-F238E27FC236}">
                <a16:creationId xmlns:a16="http://schemas.microsoft.com/office/drawing/2014/main" id="{D1E30F66-D5AD-1947-AB75-7E49076143B7}"/>
              </a:ext>
            </a:extLst>
          </p:cNvPr>
          <p:cNvSpPr txBox="1"/>
          <p:nvPr/>
        </p:nvSpPr>
        <p:spPr>
          <a:xfrm>
            <a:off x="5321300" y="3090953"/>
            <a:ext cx="6032500" cy="2554545"/>
          </a:xfrm>
          <a:prstGeom prst="rect">
            <a:avLst/>
          </a:prstGeom>
          <a:noFill/>
        </p:spPr>
        <p:txBody>
          <a:bodyPr wrap="square" rtlCol="0">
            <a:spAutoFit/>
          </a:bodyPr>
          <a:lstStyle/>
          <a:p>
            <a:pPr algn="just"/>
            <a:r>
              <a:rPr lang="es-AR" sz="2000" dirty="0"/>
              <a:t>Las estructuras con ángulos mayores a 45 grados se consideran voladas, y en piezas de gran tamaño, es necesario imprimir estructura de soporte. </a:t>
            </a:r>
            <a:endParaRPr lang="es-AR" sz="2000" dirty="0">
              <a:effectLst/>
            </a:endParaRPr>
          </a:p>
          <a:p>
            <a:pPr algn="just"/>
            <a:r>
              <a:rPr lang="es-AR" sz="2000" dirty="0"/>
              <a:t>Al seleccionar esta opción en el software de slicing, la estructura de soporte es generada de forma automática. Una vez concluida la impresión, el soporte se remueve fácilmente con la ayuda de un instrumento cortante. </a:t>
            </a:r>
            <a:endParaRPr lang="es-AR" sz="2000" dirty="0">
              <a:effectLst/>
            </a:endParaRPr>
          </a:p>
          <a:p>
            <a:pPr algn="just"/>
            <a:endParaRPr lang="es-AR" sz="2000" dirty="0"/>
          </a:p>
        </p:txBody>
      </p:sp>
      <p:sp>
        <p:nvSpPr>
          <p:cNvPr id="6" name="CuadroTexto 5">
            <a:extLst>
              <a:ext uri="{FF2B5EF4-FFF2-40B4-BE49-F238E27FC236}">
                <a16:creationId xmlns:a16="http://schemas.microsoft.com/office/drawing/2014/main" id="{366B53CE-A909-424C-A89E-2D55EBE3BAD9}"/>
              </a:ext>
            </a:extLst>
          </p:cNvPr>
          <p:cNvSpPr txBox="1"/>
          <p:nvPr/>
        </p:nvSpPr>
        <p:spPr>
          <a:xfrm>
            <a:off x="5321300" y="2098433"/>
            <a:ext cx="6210300" cy="584775"/>
          </a:xfrm>
          <a:prstGeom prst="rect">
            <a:avLst/>
          </a:prstGeom>
          <a:noFill/>
        </p:spPr>
        <p:txBody>
          <a:bodyPr wrap="square" rtlCol="0">
            <a:spAutoFit/>
          </a:bodyPr>
          <a:lstStyle/>
          <a:p>
            <a:r>
              <a:rPr lang="es-AR" sz="3200" dirty="0"/>
              <a:t>Material de soporte</a:t>
            </a:r>
          </a:p>
        </p:txBody>
      </p:sp>
      <p:pic>
        <p:nvPicPr>
          <p:cNvPr id="10" name="Imagen 9">
            <a:extLst>
              <a:ext uri="{FF2B5EF4-FFF2-40B4-BE49-F238E27FC236}">
                <a16:creationId xmlns:a16="http://schemas.microsoft.com/office/drawing/2014/main" id="{E6CB84DF-40D7-5F48-ADC8-CFE615C1D9B6}"/>
              </a:ext>
            </a:extLst>
          </p:cNvPr>
          <p:cNvPicPr>
            <a:picLocks noChangeAspect="1"/>
          </p:cNvPicPr>
          <p:nvPr/>
        </p:nvPicPr>
        <p:blipFill>
          <a:blip r:embed="rId2"/>
          <a:stretch>
            <a:fillRect/>
          </a:stretch>
        </p:blipFill>
        <p:spPr>
          <a:xfrm>
            <a:off x="660400" y="1871427"/>
            <a:ext cx="4483100" cy="3115145"/>
          </a:xfrm>
          <a:prstGeom prst="rect">
            <a:avLst/>
          </a:prstGeom>
        </p:spPr>
      </p:pic>
      <p:pic>
        <p:nvPicPr>
          <p:cNvPr id="11" name="Graphic 3">
            <a:extLst>
              <a:ext uri="{FF2B5EF4-FFF2-40B4-BE49-F238E27FC236}">
                <a16:creationId xmlns:a16="http://schemas.microsoft.com/office/drawing/2014/main" id="{DBCDE1BF-9618-0443-8A55-850A095B9322}"/>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3971" y="5965371"/>
            <a:ext cx="698954" cy="698954"/>
          </a:xfrm>
          <a:prstGeom prst="rect">
            <a:avLst/>
          </a:prstGeom>
        </p:spPr>
      </p:pic>
      <p:sp>
        <p:nvSpPr>
          <p:cNvPr id="12" name="Marcador de pie de página 4">
            <a:extLst>
              <a:ext uri="{FF2B5EF4-FFF2-40B4-BE49-F238E27FC236}">
                <a16:creationId xmlns:a16="http://schemas.microsoft.com/office/drawing/2014/main" id="{2F89CF5D-5690-824A-BED3-365455A7974F}"/>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32070884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pie de página 3"/>
          <p:cNvSpPr>
            <a:spLocks noGrp="1"/>
          </p:cNvSpPr>
          <p:nvPr>
            <p:ph type="ftr" sz="quarter" idx="11"/>
          </p:nvPr>
        </p:nvSpPr>
        <p:spPr/>
        <p:txBody>
          <a:bodyPr/>
          <a:lstStyle/>
          <a:p>
            <a:r>
              <a:rPr lang="en-US"/>
              <a:t>CDR FI UNLP 2019</a:t>
            </a:r>
          </a:p>
        </p:txBody>
      </p:sp>
      <p:sp>
        <p:nvSpPr>
          <p:cNvPr id="7" name="CuadroTexto 6"/>
          <p:cNvSpPr txBox="1"/>
          <p:nvPr/>
        </p:nvSpPr>
        <p:spPr>
          <a:xfrm>
            <a:off x="2379277" y="2413337"/>
            <a:ext cx="7433445" cy="1015663"/>
          </a:xfrm>
          <a:prstGeom prst="rect">
            <a:avLst/>
          </a:prstGeom>
          <a:noFill/>
        </p:spPr>
        <p:txBody>
          <a:bodyPr wrap="none" rtlCol="0">
            <a:spAutoFit/>
          </a:bodyPr>
          <a:lstStyle/>
          <a:p>
            <a:r>
              <a:rPr lang="es-AR" sz="6000" dirty="0"/>
              <a:t>Pasamos al programa…</a:t>
            </a:r>
            <a:endParaRPr lang="en-US" sz="6000" dirty="0"/>
          </a:p>
        </p:txBody>
      </p:sp>
    </p:spTree>
    <p:extLst>
      <p:ext uri="{BB962C8B-B14F-4D97-AF65-F5344CB8AC3E}">
        <p14:creationId xmlns:p14="http://schemas.microsoft.com/office/powerpoint/2010/main" val="35698310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p:cNvSpPr>
            <a:spLocks noGrp="1"/>
          </p:cNvSpPr>
          <p:nvPr>
            <p:ph idx="1"/>
          </p:nvPr>
        </p:nvSpPr>
        <p:spPr>
          <a:xfrm>
            <a:off x="1851661" y="3314711"/>
            <a:ext cx="8665827" cy="2926534"/>
          </a:xfrm>
        </p:spPr>
        <p:txBody>
          <a:bodyPr>
            <a:normAutofit/>
          </a:bodyPr>
          <a:lstStyle/>
          <a:p>
            <a:pPr marL="0" indent="0" algn="ctr">
              <a:buNone/>
            </a:pPr>
            <a:r>
              <a:rPr lang="en-US" b="1" dirty="0"/>
              <a:t>¿</a:t>
            </a:r>
            <a:r>
              <a:rPr lang="en-US" b="1" dirty="0" err="1"/>
              <a:t>Quiénes</a:t>
            </a:r>
            <a:r>
              <a:rPr lang="en-US" b="1" dirty="0"/>
              <a:t> </a:t>
            </a:r>
            <a:r>
              <a:rPr lang="en-US" b="1" dirty="0" err="1"/>
              <a:t>somos</a:t>
            </a:r>
            <a:r>
              <a:rPr lang="en-US" b="1" dirty="0"/>
              <a:t>? </a:t>
            </a:r>
          </a:p>
          <a:p>
            <a:pPr marL="0" indent="0" algn="ctr">
              <a:buNone/>
            </a:pPr>
            <a:r>
              <a:rPr lang="es-AR" sz="2800" dirty="0"/>
              <a:t>Grupo de alumnos y docentes de Ingeniería Electrónica de la Facultad de Ingeniería - UNLP.</a:t>
            </a:r>
          </a:p>
          <a:p>
            <a:pPr marL="0" indent="0" algn="ctr">
              <a:buNone/>
            </a:pPr>
            <a:r>
              <a:rPr lang="es-AR" sz="2800" dirty="0"/>
              <a:t>Formamos parte de un proyecto de extensión que busca acercar la robótica a escuelas técnicas de La Plata y la región.</a:t>
            </a:r>
          </a:p>
        </p:txBody>
      </p:sp>
      <p:sp>
        <p:nvSpPr>
          <p:cNvPr id="4" name="Marcador de pie de página 3"/>
          <p:cNvSpPr>
            <a:spLocks noGrp="1"/>
          </p:cNvSpPr>
          <p:nvPr>
            <p:ph type="ftr" sz="quarter" idx="11"/>
          </p:nvPr>
        </p:nvSpPr>
        <p:spPr>
          <a:xfrm>
            <a:off x="4648200" y="6356350"/>
            <a:ext cx="2895600" cy="365125"/>
          </a:xfrm>
        </p:spPr>
        <p:txBody>
          <a:bodyPr/>
          <a:lstStyle/>
          <a:p>
            <a:r>
              <a:rPr lang="en-US"/>
              <a:t>CDR FI UNLP 2019</a:t>
            </a:r>
          </a:p>
        </p:txBody>
      </p:sp>
      <p:sp>
        <p:nvSpPr>
          <p:cNvPr id="8" name="Subtítulo 2">
            <a:extLst>
              <a:ext uri="{FF2B5EF4-FFF2-40B4-BE49-F238E27FC236}">
                <a16:creationId xmlns:a16="http://schemas.microsoft.com/office/drawing/2014/main" id="{49C3A819-0CF5-4BD3-B7EC-9735FF72DD7E}"/>
              </a:ext>
            </a:extLst>
          </p:cNvPr>
          <p:cNvSpPr txBox="1">
            <a:spLocks/>
          </p:cNvSpPr>
          <p:nvPr/>
        </p:nvSpPr>
        <p:spPr>
          <a:xfrm>
            <a:off x="1697371" y="2146949"/>
            <a:ext cx="8974405" cy="912215"/>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es-AR" dirty="0"/>
              <a:t>CLUB DE ROBÓTICA</a:t>
            </a:r>
            <a:endParaRPr lang="en-US" dirty="0"/>
          </a:p>
        </p:txBody>
      </p:sp>
      <p:pic>
        <p:nvPicPr>
          <p:cNvPr id="9" name="Marcador de contenido 7">
            <a:extLst>
              <a:ext uri="{FF2B5EF4-FFF2-40B4-BE49-F238E27FC236}">
                <a16:creationId xmlns:a16="http://schemas.microsoft.com/office/drawing/2014/main" id="{25A09963-EC96-45B5-BD56-86362ECDEAF3}"/>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989256" y="202656"/>
            <a:ext cx="2036335" cy="2036335"/>
          </a:xfrm>
          <a:prstGeom prst="rect">
            <a:avLst/>
          </a:prstGeom>
        </p:spPr>
      </p:pic>
    </p:spTree>
    <p:extLst>
      <p:ext uri="{BB962C8B-B14F-4D97-AF65-F5344CB8AC3E}">
        <p14:creationId xmlns:p14="http://schemas.microsoft.com/office/powerpoint/2010/main" val="474945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CA5BACA-FD58-4B0D-83B8-0C1668CD84BB}"/>
              </a:ext>
            </a:extLst>
          </p:cNvPr>
          <p:cNvSpPr txBox="1"/>
          <p:nvPr/>
        </p:nvSpPr>
        <p:spPr>
          <a:xfrm>
            <a:off x="451621" y="596603"/>
            <a:ext cx="5712824"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3600" b="1" kern="1200" dirty="0">
                <a:solidFill>
                  <a:schemeClr val="tx1"/>
                </a:solidFill>
                <a:latin typeface="+mj-lt"/>
                <a:ea typeface="+mj-ea"/>
                <a:cs typeface="+mj-cs"/>
              </a:rPr>
              <a:t>¿</a:t>
            </a:r>
            <a:r>
              <a:rPr lang="en-US" sz="3600" b="1" kern="1200" dirty="0" err="1">
                <a:solidFill>
                  <a:schemeClr val="tx1"/>
                </a:solidFill>
                <a:latin typeface="+mj-lt"/>
                <a:ea typeface="+mj-ea"/>
                <a:cs typeface="+mj-cs"/>
              </a:rPr>
              <a:t>Qué</a:t>
            </a:r>
            <a:r>
              <a:rPr lang="en-US" sz="3600" b="1" kern="1200" dirty="0">
                <a:solidFill>
                  <a:schemeClr val="tx1"/>
                </a:solidFill>
                <a:latin typeface="+mj-lt"/>
                <a:ea typeface="+mj-ea"/>
                <a:cs typeface="+mj-cs"/>
              </a:rPr>
              <a:t> </a:t>
            </a:r>
            <a:r>
              <a:rPr lang="en-US" sz="3600" b="1" kern="1200" dirty="0" err="1">
                <a:solidFill>
                  <a:schemeClr val="tx1"/>
                </a:solidFill>
                <a:latin typeface="+mj-lt"/>
                <a:ea typeface="+mj-ea"/>
                <a:cs typeface="+mj-cs"/>
              </a:rPr>
              <a:t>hacemos</a:t>
            </a:r>
            <a:r>
              <a:rPr lang="en-US" sz="3600" b="1" kern="1200" dirty="0">
                <a:solidFill>
                  <a:schemeClr val="tx1"/>
                </a:solidFill>
                <a:latin typeface="+mj-lt"/>
                <a:ea typeface="+mj-ea"/>
                <a:cs typeface="+mj-cs"/>
              </a:rPr>
              <a:t> en el CDR?</a:t>
            </a:r>
          </a:p>
        </p:txBody>
      </p:sp>
      <p:sp>
        <p:nvSpPr>
          <p:cNvPr id="7" name="TextBox 6">
            <a:extLst>
              <a:ext uri="{FF2B5EF4-FFF2-40B4-BE49-F238E27FC236}">
                <a16:creationId xmlns:a16="http://schemas.microsoft.com/office/drawing/2014/main" id="{59E370AF-C25D-4BA8-8B62-4F957B1B6B70}"/>
              </a:ext>
            </a:extLst>
          </p:cNvPr>
          <p:cNvSpPr txBox="1"/>
          <p:nvPr/>
        </p:nvSpPr>
        <p:spPr>
          <a:xfrm>
            <a:off x="451621" y="1922166"/>
            <a:ext cx="4558309" cy="3181684"/>
          </a:xfrm>
          <a:prstGeom prst="rect">
            <a:avLst/>
          </a:prstGeom>
        </p:spPr>
        <p:txBody>
          <a:bodyPr vert="horz" lIns="91440" tIns="45720" rIns="91440" bIns="45720" rtlCol="0" anchor="t">
            <a:normAutofit/>
          </a:bodyPr>
          <a:lstStyle/>
          <a:p>
            <a:pPr marL="457200" indent="-228600">
              <a:lnSpc>
                <a:spcPct val="90000"/>
              </a:lnSpc>
              <a:spcAft>
                <a:spcPts val="600"/>
              </a:spcAft>
              <a:buFont typeface="Arial" panose="020B0604020202020204" pitchFamily="34" charset="0"/>
              <a:buChar char="•"/>
            </a:pPr>
            <a:r>
              <a:rPr lang="en-US" sz="3200" dirty="0" err="1">
                <a:latin typeface="+mj-lt"/>
              </a:rPr>
              <a:t>Proyectos</a:t>
            </a:r>
            <a:r>
              <a:rPr lang="en-US" sz="3200" dirty="0">
                <a:latin typeface="+mj-lt"/>
              </a:rPr>
              <a:t> de </a:t>
            </a:r>
            <a:r>
              <a:rPr lang="en-US" sz="3200" dirty="0" err="1">
                <a:latin typeface="+mj-lt"/>
              </a:rPr>
              <a:t>electrónica</a:t>
            </a:r>
            <a:r>
              <a:rPr lang="en-US" sz="3200" dirty="0">
                <a:latin typeface="+mj-lt"/>
              </a:rPr>
              <a:t>.</a:t>
            </a:r>
          </a:p>
          <a:p>
            <a:pPr marL="457200" indent="-228600">
              <a:lnSpc>
                <a:spcPct val="90000"/>
              </a:lnSpc>
              <a:spcAft>
                <a:spcPts val="600"/>
              </a:spcAft>
              <a:buFont typeface="Arial" panose="020B0604020202020204" pitchFamily="34" charset="0"/>
              <a:buChar char="•"/>
            </a:pPr>
            <a:r>
              <a:rPr lang="en-US" sz="3200" dirty="0" err="1">
                <a:latin typeface="+mj-lt"/>
              </a:rPr>
              <a:t>Complementamos</a:t>
            </a:r>
            <a:r>
              <a:rPr lang="en-US" sz="3200" dirty="0">
                <a:latin typeface="+mj-lt"/>
              </a:rPr>
              <a:t> lo </a:t>
            </a:r>
            <a:r>
              <a:rPr lang="en-US" sz="3200" dirty="0" err="1">
                <a:latin typeface="+mj-lt"/>
              </a:rPr>
              <a:t>aprendido</a:t>
            </a:r>
            <a:r>
              <a:rPr lang="en-US" sz="3200" dirty="0">
                <a:latin typeface="+mj-lt"/>
              </a:rPr>
              <a:t> </a:t>
            </a:r>
            <a:r>
              <a:rPr lang="en-US" sz="3200" dirty="0" err="1">
                <a:latin typeface="+mj-lt"/>
              </a:rPr>
              <a:t>en</a:t>
            </a:r>
            <a:r>
              <a:rPr lang="en-US" sz="3200" dirty="0">
                <a:latin typeface="+mj-lt"/>
              </a:rPr>
              <a:t> la </a:t>
            </a:r>
            <a:r>
              <a:rPr lang="en-US" sz="3200" dirty="0" err="1">
                <a:latin typeface="+mj-lt"/>
              </a:rPr>
              <a:t>carrera</a:t>
            </a:r>
            <a:r>
              <a:rPr lang="en-US" sz="3200" dirty="0">
                <a:latin typeface="+mj-lt"/>
              </a:rPr>
              <a:t>.</a:t>
            </a:r>
          </a:p>
          <a:p>
            <a:pPr marL="457200" indent="-228600">
              <a:lnSpc>
                <a:spcPct val="90000"/>
              </a:lnSpc>
              <a:spcAft>
                <a:spcPts val="600"/>
              </a:spcAft>
              <a:buFont typeface="Arial" panose="020B0604020202020204" pitchFamily="34" charset="0"/>
              <a:buChar char="•"/>
            </a:pPr>
            <a:r>
              <a:rPr lang="en-US" sz="3200" dirty="0" err="1">
                <a:latin typeface="+mj-lt"/>
              </a:rPr>
              <a:t>Trabajamos</a:t>
            </a:r>
            <a:r>
              <a:rPr lang="en-US" sz="3200" dirty="0">
                <a:latin typeface="+mj-lt"/>
              </a:rPr>
              <a:t> </a:t>
            </a:r>
            <a:r>
              <a:rPr lang="en-US" sz="3200" dirty="0" err="1">
                <a:latin typeface="+mj-lt"/>
              </a:rPr>
              <a:t>en</a:t>
            </a:r>
            <a:r>
              <a:rPr lang="en-US" sz="3200" dirty="0">
                <a:latin typeface="+mj-lt"/>
              </a:rPr>
              <a:t> </a:t>
            </a:r>
            <a:r>
              <a:rPr lang="en-US" sz="3200" dirty="0" err="1">
                <a:latin typeface="+mj-lt"/>
              </a:rPr>
              <a:t>equipo</a:t>
            </a:r>
            <a:r>
              <a:rPr lang="en-US" sz="3200" dirty="0">
                <a:latin typeface="+mj-lt"/>
              </a:rPr>
              <a:t>.</a:t>
            </a:r>
          </a:p>
          <a:p>
            <a:pPr indent="-228600">
              <a:lnSpc>
                <a:spcPct val="90000"/>
              </a:lnSpc>
              <a:spcAft>
                <a:spcPts val="600"/>
              </a:spcAft>
              <a:buFont typeface="Arial" panose="020B0604020202020204" pitchFamily="34" charset="0"/>
              <a:buChar char="•"/>
            </a:pPr>
            <a:endParaRPr lang="en-US" sz="3200" dirty="0">
              <a:effectLst>
                <a:outerShdw blurRad="38100" dist="38100" dir="2700000" algn="tl">
                  <a:srgbClr val="000000">
                    <a:alpha val="43137"/>
                  </a:srgbClr>
                </a:outerShdw>
              </a:effectLst>
              <a:latin typeface="Century Gothic" panose="020B0502020202020204" pitchFamily="34" charset="0"/>
            </a:endParaRPr>
          </a:p>
          <a:p>
            <a:pPr indent="-228600">
              <a:lnSpc>
                <a:spcPct val="90000"/>
              </a:lnSpc>
              <a:spcAft>
                <a:spcPts val="600"/>
              </a:spcAft>
              <a:buFont typeface="Arial" panose="020B0604020202020204" pitchFamily="34" charset="0"/>
              <a:buChar char="•"/>
            </a:pPr>
            <a:endParaRPr lang="en-US" sz="3200" dirty="0">
              <a:effectLst>
                <a:outerShdw blurRad="38100" dist="38100" dir="2700000" algn="tl">
                  <a:srgbClr val="000000">
                    <a:alpha val="43137"/>
                  </a:srgbClr>
                </a:outerShdw>
              </a:effectLst>
              <a:latin typeface="Century Gothic" panose="020B0502020202020204" pitchFamily="34" charset="0"/>
            </a:endParaRPr>
          </a:p>
          <a:p>
            <a:pPr indent="-228600">
              <a:lnSpc>
                <a:spcPct val="90000"/>
              </a:lnSpc>
              <a:spcAft>
                <a:spcPts val="600"/>
              </a:spcAft>
              <a:buFont typeface="Arial" panose="020B0604020202020204" pitchFamily="34" charset="0"/>
              <a:buChar char="•"/>
            </a:pPr>
            <a:endParaRPr lang="en-US" sz="3200" dirty="0">
              <a:effectLst>
                <a:outerShdw blurRad="38100" dist="38100" dir="2700000" algn="tl">
                  <a:srgbClr val="000000">
                    <a:alpha val="43137"/>
                  </a:srgbClr>
                </a:outerShdw>
              </a:effectLst>
              <a:latin typeface="Century Gothic" panose="020B0502020202020204" pitchFamily="34" charset="0"/>
            </a:endParaRPr>
          </a:p>
          <a:p>
            <a:pPr indent="-228600">
              <a:lnSpc>
                <a:spcPct val="90000"/>
              </a:lnSpc>
              <a:spcAft>
                <a:spcPts val="600"/>
              </a:spcAft>
              <a:buFont typeface="Arial" panose="020B0604020202020204" pitchFamily="34" charset="0"/>
              <a:buChar char="•"/>
            </a:pPr>
            <a:endParaRPr lang="en-US" sz="3200" dirty="0">
              <a:effectLst>
                <a:outerShdw blurRad="38100" dist="38100" dir="2700000" algn="tl">
                  <a:srgbClr val="000000">
                    <a:alpha val="43137"/>
                  </a:srgbClr>
                </a:outerShdw>
              </a:effectLst>
              <a:latin typeface="Century Gothic" panose="020B0502020202020204" pitchFamily="34" charset="0"/>
            </a:endParaRPr>
          </a:p>
          <a:p>
            <a:pPr indent="-228600">
              <a:lnSpc>
                <a:spcPct val="90000"/>
              </a:lnSpc>
              <a:spcAft>
                <a:spcPts val="600"/>
              </a:spcAft>
              <a:buFont typeface="Arial" panose="020B0604020202020204" pitchFamily="34" charset="0"/>
              <a:buChar char="•"/>
            </a:pPr>
            <a:endParaRPr lang="en-US" sz="3200" dirty="0">
              <a:effectLst>
                <a:outerShdw blurRad="38100" dist="38100" dir="2700000" algn="tl">
                  <a:srgbClr val="000000">
                    <a:alpha val="43137"/>
                  </a:srgbClr>
                </a:outerShdw>
              </a:effectLst>
              <a:latin typeface="Century Gothic" panose="020B0502020202020204" pitchFamily="34" charset="0"/>
            </a:endParaRPr>
          </a:p>
          <a:p>
            <a:pPr indent="-228600">
              <a:lnSpc>
                <a:spcPct val="90000"/>
              </a:lnSpc>
              <a:spcAft>
                <a:spcPts val="600"/>
              </a:spcAft>
              <a:buFont typeface="Arial" panose="020B0604020202020204" pitchFamily="34" charset="0"/>
              <a:buChar char="•"/>
            </a:pPr>
            <a:endParaRPr lang="en-US" sz="3200" dirty="0">
              <a:effectLst>
                <a:outerShdw blurRad="38100" dist="38100" dir="2700000" algn="tl">
                  <a:srgbClr val="000000">
                    <a:alpha val="43137"/>
                  </a:srgbClr>
                </a:outerShdw>
              </a:effectLst>
              <a:latin typeface="Century Gothic" panose="020B0502020202020204" pitchFamily="34" charset="0"/>
            </a:endParaRPr>
          </a:p>
          <a:p>
            <a:pPr indent="-228600">
              <a:lnSpc>
                <a:spcPct val="90000"/>
              </a:lnSpc>
              <a:spcAft>
                <a:spcPts val="600"/>
              </a:spcAft>
              <a:buFont typeface="Arial" panose="020B0604020202020204" pitchFamily="34" charset="0"/>
              <a:buChar char="•"/>
            </a:pPr>
            <a:endParaRPr lang="en-US" sz="3200" dirty="0">
              <a:effectLst>
                <a:outerShdw blurRad="38100" dist="38100" dir="2700000" algn="tl">
                  <a:srgbClr val="000000">
                    <a:alpha val="43137"/>
                  </a:srgbClr>
                </a:outerShdw>
              </a:effectLst>
              <a:latin typeface="Century Gothic" panose="020B0502020202020204" pitchFamily="34" charset="0"/>
            </a:endParaRPr>
          </a:p>
        </p:txBody>
      </p:sp>
      <p:pic>
        <p:nvPicPr>
          <p:cNvPr id="10" name="Picture 9">
            <a:extLst>
              <a:ext uri="{FF2B5EF4-FFF2-40B4-BE49-F238E27FC236}">
                <a16:creationId xmlns:a16="http://schemas.microsoft.com/office/drawing/2014/main" id="{5164DD9F-3F67-41AA-9D0E-6DD100291EC8}"/>
              </a:ext>
            </a:extLst>
          </p:cNvPr>
          <p:cNvPicPr>
            <a:picLocks noChangeAspect="1"/>
          </p:cNvPicPr>
          <p:nvPr/>
        </p:nvPicPr>
        <p:blipFill rotWithShape="1">
          <a:blip r:embed="rId3"/>
          <a:srcRect t="8995" r="-2" b="34754"/>
          <a:stretch/>
        </p:blipFill>
        <p:spPr>
          <a:xfrm>
            <a:off x="5969353" y="2815228"/>
            <a:ext cx="2788920" cy="2788920"/>
          </a:xfrm>
          <a:custGeom>
            <a:avLst/>
            <a:gdLst>
              <a:gd name="connsiteX0" fmla="*/ 1440180 w 2880360"/>
              <a:gd name="connsiteY0" fmla="*/ 0 h 2880360"/>
              <a:gd name="connsiteX1" fmla="*/ 2880360 w 2880360"/>
              <a:gd name="connsiteY1" fmla="*/ 1440180 h 2880360"/>
              <a:gd name="connsiteX2" fmla="*/ 1440180 w 2880360"/>
              <a:gd name="connsiteY2" fmla="*/ 2880360 h 2880360"/>
              <a:gd name="connsiteX3" fmla="*/ 0 w 2880360"/>
              <a:gd name="connsiteY3" fmla="*/ 1440180 h 2880360"/>
              <a:gd name="connsiteX4" fmla="*/ 1440180 w 2880360"/>
              <a:gd name="connsiteY4" fmla="*/ 0 h 2880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0360" h="2880360">
                <a:moveTo>
                  <a:pt x="1440180" y="0"/>
                </a:moveTo>
                <a:cubicBezTo>
                  <a:pt x="2235569" y="0"/>
                  <a:pt x="2880360" y="644791"/>
                  <a:pt x="2880360" y="1440180"/>
                </a:cubicBezTo>
                <a:cubicBezTo>
                  <a:pt x="2880360" y="2235569"/>
                  <a:pt x="2235569" y="2880360"/>
                  <a:pt x="1440180" y="2880360"/>
                </a:cubicBezTo>
                <a:cubicBezTo>
                  <a:pt x="644791" y="2880360"/>
                  <a:pt x="0" y="2235569"/>
                  <a:pt x="0" y="1440180"/>
                </a:cubicBezTo>
                <a:cubicBezTo>
                  <a:pt x="0" y="644791"/>
                  <a:pt x="644791" y="0"/>
                  <a:pt x="1440180" y="0"/>
                </a:cubicBezTo>
                <a:close/>
              </a:path>
            </a:pathLst>
          </a:custGeom>
        </p:spPr>
      </p:pic>
      <p:pic>
        <p:nvPicPr>
          <p:cNvPr id="11" name="Picture 10">
            <a:extLst>
              <a:ext uri="{FF2B5EF4-FFF2-40B4-BE49-F238E27FC236}">
                <a16:creationId xmlns:a16="http://schemas.microsoft.com/office/drawing/2014/main" id="{7483A523-52CA-4234-8C86-2CD446597E10}"/>
              </a:ext>
            </a:extLst>
          </p:cNvPr>
          <p:cNvPicPr>
            <a:picLocks noChangeAspect="1"/>
          </p:cNvPicPr>
          <p:nvPr/>
        </p:nvPicPr>
        <p:blipFill rotWithShape="1">
          <a:blip r:embed="rId4"/>
          <a:srcRect t="34640" r="-2" b="16748"/>
          <a:stretch/>
        </p:blipFill>
        <p:spPr>
          <a:xfrm>
            <a:off x="8160603" y="2"/>
            <a:ext cx="4034316" cy="3486455"/>
          </a:xfrm>
          <a:custGeom>
            <a:avLst/>
            <a:gdLst>
              <a:gd name="connsiteX0" fmla="*/ 280681 w 4034316"/>
              <a:gd name="connsiteY0" fmla="*/ 0 h 3486455"/>
              <a:gd name="connsiteX1" fmla="*/ 4034316 w 4034316"/>
              <a:gd name="connsiteY1" fmla="*/ 0 h 3486455"/>
              <a:gd name="connsiteX2" fmla="*/ 4034316 w 4034316"/>
              <a:gd name="connsiteY2" fmla="*/ 2800630 h 3486455"/>
              <a:gd name="connsiteX3" fmla="*/ 3874752 w 4034316"/>
              <a:gd name="connsiteY3" fmla="*/ 2945652 h 3486455"/>
              <a:gd name="connsiteX4" fmla="*/ 2368296 w 4034316"/>
              <a:gd name="connsiteY4" fmla="*/ 3486455 h 3486455"/>
              <a:gd name="connsiteX5" fmla="*/ 0 w 4034316"/>
              <a:gd name="connsiteY5" fmla="*/ 1118159 h 3486455"/>
              <a:gd name="connsiteX6" fmla="*/ 186113 w 4034316"/>
              <a:gd name="connsiteY6" fmla="*/ 196311 h 348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34316" h="3486455">
                <a:moveTo>
                  <a:pt x="280681" y="0"/>
                </a:moveTo>
                <a:lnTo>
                  <a:pt x="4034316" y="0"/>
                </a:lnTo>
                <a:lnTo>
                  <a:pt x="4034316" y="2800630"/>
                </a:lnTo>
                <a:lnTo>
                  <a:pt x="3874752" y="2945652"/>
                </a:lnTo>
                <a:cubicBezTo>
                  <a:pt x="3465371" y="3283503"/>
                  <a:pt x="2940535" y="3486455"/>
                  <a:pt x="2368296" y="3486455"/>
                </a:cubicBezTo>
                <a:cubicBezTo>
                  <a:pt x="1060322" y="3486455"/>
                  <a:pt x="0" y="2426133"/>
                  <a:pt x="0" y="1118159"/>
                </a:cubicBezTo>
                <a:cubicBezTo>
                  <a:pt x="0" y="791166"/>
                  <a:pt x="66270" y="479650"/>
                  <a:pt x="186113" y="196311"/>
                </a:cubicBezTo>
                <a:close/>
              </a:path>
            </a:pathLst>
          </a:custGeom>
        </p:spPr>
      </p:pic>
      <p:pic>
        <p:nvPicPr>
          <p:cNvPr id="9" name="Picture 8">
            <a:extLst>
              <a:ext uri="{FF2B5EF4-FFF2-40B4-BE49-F238E27FC236}">
                <a16:creationId xmlns:a16="http://schemas.microsoft.com/office/drawing/2014/main" id="{1A9F3DA7-8E2B-4889-9FB0-B3746E9ADAAE}"/>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11524" r="-4" b="-4"/>
          <a:stretch/>
        </p:blipFill>
        <p:spPr>
          <a:xfrm>
            <a:off x="9053088" y="4197217"/>
            <a:ext cx="3138912" cy="2660795"/>
          </a:xfrm>
          <a:custGeom>
            <a:avLst/>
            <a:gdLst>
              <a:gd name="connsiteX0" fmla="*/ 1723644 w 3138912"/>
              <a:gd name="connsiteY0" fmla="*/ 0 h 2660795"/>
              <a:gd name="connsiteX1" fmla="*/ 3053691 w 3138912"/>
              <a:gd name="connsiteY1" fmla="*/ 627247 h 2660795"/>
              <a:gd name="connsiteX2" fmla="*/ 3138912 w 3138912"/>
              <a:gd name="connsiteY2" fmla="*/ 741211 h 2660795"/>
              <a:gd name="connsiteX3" fmla="*/ 3138912 w 3138912"/>
              <a:gd name="connsiteY3" fmla="*/ 2660795 h 2660795"/>
              <a:gd name="connsiteX4" fmla="*/ 278239 w 3138912"/>
              <a:gd name="connsiteY4" fmla="*/ 2660795 h 2660795"/>
              <a:gd name="connsiteX5" fmla="*/ 208035 w 3138912"/>
              <a:gd name="connsiteY5" fmla="*/ 2545235 h 2660795"/>
              <a:gd name="connsiteX6" fmla="*/ 0 w 3138912"/>
              <a:gd name="connsiteY6" fmla="*/ 1723644 h 2660795"/>
              <a:gd name="connsiteX7" fmla="*/ 1723644 w 3138912"/>
              <a:gd name="connsiteY7" fmla="*/ 0 h 26607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38912" h="2660795">
                <a:moveTo>
                  <a:pt x="1723644" y="0"/>
                </a:moveTo>
                <a:cubicBezTo>
                  <a:pt x="2259111" y="0"/>
                  <a:pt x="2737550" y="244172"/>
                  <a:pt x="3053691" y="627247"/>
                </a:cubicBezTo>
                <a:lnTo>
                  <a:pt x="3138912" y="741211"/>
                </a:lnTo>
                <a:lnTo>
                  <a:pt x="3138912" y="2660795"/>
                </a:lnTo>
                <a:lnTo>
                  <a:pt x="278239" y="2660795"/>
                </a:lnTo>
                <a:lnTo>
                  <a:pt x="208035" y="2545235"/>
                </a:lnTo>
                <a:cubicBezTo>
                  <a:pt x="75362" y="2301006"/>
                  <a:pt x="0" y="2021126"/>
                  <a:pt x="0" y="1723644"/>
                </a:cubicBezTo>
                <a:cubicBezTo>
                  <a:pt x="0" y="771702"/>
                  <a:pt x="771702" y="0"/>
                  <a:pt x="1723644" y="0"/>
                </a:cubicBezTo>
                <a:close/>
              </a:path>
            </a:pathLst>
          </a:custGeom>
        </p:spPr>
      </p:pic>
      <p:pic>
        <p:nvPicPr>
          <p:cNvPr id="4" name="Graphic 3">
            <a:extLst>
              <a:ext uri="{FF2B5EF4-FFF2-40B4-BE49-F238E27FC236}">
                <a16:creationId xmlns:a16="http://schemas.microsoft.com/office/drawing/2014/main" id="{8FB8BBEA-1874-4AEE-BDDC-F05601DD5A4D}"/>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02144" y="6053666"/>
            <a:ext cx="698954" cy="698954"/>
          </a:xfrm>
          <a:prstGeom prst="rect">
            <a:avLst/>
          </a:prstGeom>
        </p:spPr>
      </p:pic>
      <p:sp>
        <p:nvSpPr>
          <p:cNvPr id="3" name="Marcador de pie de página 2"/>
          <p:cNvSpPr>
            <a:spLocks noGrp="1"/>
          </p:cNvSpPr>
          <p:nvPr>
            <p:ph type="ftr" sz="quarter" idx="11"/>
          </p:nvPr>
        </p:nvSpPr>
        <p:spPr/>
        <p:txBody>
          <a:bodyPr/>
          <a:lstStyle/>
          <a:p>
            <a:r>
              <a:rPr lang="en-US" dirty="0"/>
              <a:t>CDR FI UNLP 2019</a:t>
            </a:r>
          </a:p>
        </p:txBody>
      </p:sp>
    </p:spTree>
    <p:extLst>
      <p:ext uri="{BB962C8B-B14F-4D97-AF65-F5344CB8AC3E}">
        <p14:creationId xmlns:p14="http://schemas.microsoft.com/office/powerpoint/2010/main" val="31266031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7CA5BACA-FD58-4B0D-83B8-0C1668CD84BB}"/>
              </a:ext>
            </a:extLst>
          </p:cNvPr>
          <p:cNvSpPr txBox="1"/>
          <p:nvPr/>
        </p:nvSpPr>
        <p:spPr>
          <a:xfrm>
            <a:off x="6940295" y="805161"/>
            <a:ext cx="4668257" cy="1325563"/>
          </a:xfrm>
          <a:prstGeom prst="rect">
            <a:avLst/>
          </a:prstGeom>
        </p:spPr>
        <p:txBody>
          <a:bodyPr vert="horz" lIns="91440" tIns="45720" rIns="91440" bIns="45720" rtlCol="0" anchor="ctr">
            <a:normAutofit/>
          </a:bodyPr>
          <a:lstStyle/>
          <a:p>
            <a:pPr>
              <a:lnSpc>
                <a:spcPct val="90000"/>
              </a:lnSpc>
              <a:spcBef>
                <a:spcPct val="0"/>
              </a:spcBef>
              <a:spcAft>
                <a:spcPts val="600"/>
              </a:spcAft>
            </a:pPr>
            <a:r>
              <a:rPr lang="en-US" sz="4000" kern="1200" dirty="0">
                <a:solidFill>
                  <a:schemeClr val="tx1"/>
                </a:solidFill>
                <a:latin typeface="+mj-lt"/>
                <a:ea typeface="+mj-ea"/>
                <a:cs typeface="+mj-cs"/>
              </a:rPr>
              <a:t>¿</a:t>
            </a:r>
            <a:r>
              <a:rPr lang="en-US" sz="4000" kern="1200" dirty="0" err="1">
                <a:solidFill>
                  <a:schemeClr val="tx1"/>
                </a:solidFill>
                <a:latin typeface="+mj-lt"/>
                <a:ea typeface="+mj-ea"/>
                <a:cs typeface="+mj-cs"/>
              </a:rPr>
              <a:t>Qué</a:t>
            </a:r>
            <a:r>
              <a:rPr lang="en-US" sz="4000" kern="1200" dirty="0">
                <a:solidFill>
                  <a:schemeClr val="tx1"/>
                </a:solidFill>
                <a:latin typeface="+mj-lt"/>
                <a:ea typeface="+mj-ea"/>
                <a:cs typeface="+mj-cs"/>
              </a:rPr>
              <a:t> </a:t>
            </a:r>
            <a:r>
              <a:rPr lang="en-US" sz="4000" kern="1200" dirty="0" err="1">
                <a:solidFill>
                  <a:schemeClr val="tx1"/>
                </a:solidFill>
                <a:latin typeface="+mj-lt"/>
                <a:ea typeface="+mj-ea"/>
                <a:cs typeface="+mj-cs"/>
              </a:rPr>
              <a:t>hacemos</a:t>
            </a:r>
            <a:r>
              <a:rPr lang="en-US" sz="4000" kern="1200" dirty="0">
                <a:solidFill>
                  <a:schemeClr val="tx1"/>
                </a:solidFill>
                <a:latin typeface="+mj-lt"/>
                <a:ea typeface="+mj-ea"/>
                <a:cs typeface="+mj-cs"/>
              </a:rPr>
              <a:t> </a:t>
            </a:r>
            <a:r>
              <a:rPr lang="en-US" sz="4000" kern="1200" dirty="0" err="1">
                <a:solidFill>
                  <a:schemeClr val="tx1"/>
                </a:solidFill>
                <a:latin typeface="+mj-lt"/>
                <a:ea typeface="+mj-ea"/>
                <a:cs typeface="+mj-cs"/>
              </a:rPr>
              <a:t>en</a:t>
            </a:r>
            <a:r>
              <a:rPr lang="en-US" sz="4000" kern="1200" dirty="0">
                <a:solidFill>
                  <a:schemeClr val="tx1"/>
                </a:solidFill>
                <a:latin typeface="+mj-lt"/>
                <a:ea typeface="+mj-ea"/>
                <a:cs typeface="+mj-cs"/>
              </a:rPr>
              <a:t> el CDR?</a:t>
            </a:r>
          </a:p>
        </p:txBody>
      </p:sp>
      <p:pic>
        <p:nvPicPr>
          <p:cNvPr id="8" name="Picture 7">
            <a:extLst>
              <a:ext uri="{FF2B5EF4-FFF2-40B4-BE49-F238E27FC236}">
                <a16:creationId xmlns:a16="http://schemas.microsoft.com/office/drawing/2014/main" id="{06D6A24C-2A11-4C6E-BAF8-D25C54A50012}"/>
              </a:ext>
            </a:extLst>
          </p:cNvPr>
          <p:cNvPicPr>
            <a:picLocks noChangeAspect="1"/>
          </p:cNvPicPr>
          <p:nvPr/>
        </p:nvPicPr>
        <p:blipFill rotWithShape="1">
          <a:blip r:embed="rId2" cstate="print">
            <a:extLst>
              <a:ext uri="{28A0092B-C50C-407E-A947-70E740481C1C}">
                <a14:useLocalDpi xmlns:a14="http://schemas.microsoft.com/office/drawing/2010/main" val="0"/>
              </a:ext>
            </a:extLst>
          </a:blip>
          <a:srcRect l="10578" r="14419" b="-4"/>
          <a:stretch/>
        </p:blipFill>
        <p:spPr>
          <a:xfrm>
            <a:off x="3559122" y="2661260"/>
            <a:ext cx="2788920" cy="2788920"/>
          </a:xfrm>
          <a:custGeom>
            <a:avLst/>
            <a:gdLst>
              <a:gd name="connsiteX0" fmla="*/ 1440180 w 2880360"/>
              <a:gd name="connsiteY0" fmla="*/ 0 h 2880360"/>
              <a:gd name="connsiteX1" fmla="*/ 2880360 w 2880360"/>
              <a:gd name="connsiteY1" fmla="*/ 1440180 h 2880360"/>
              <a:gd name="connsiteX2" fmla="*/ 1440180 w 2880360"/>
              <a:gd name="connsiteY2" fmla="*/ 2880360 h 2880360"/>
              <a:gd name="connsiteX3" fmla="*/ 0 w 2880360"/>
              <a:gd name="connsiteY3" fmla="*/ 1440180 h 2880360"/>
              <a:gd name="connsiteX4" fmla="*/ 1440180 w 2880360"/>
              <a:gd name="connsiteY4" fmla="*/ 0 h 28803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0360" h="2880360">
                <a:moveTo>
                  <a:pt x="1440180" y="0"/>
                </a:moveTo>
                <a:cubicBezTo>
                  <a:pt x="2235569" y="0"/>
                  <a:pt x="2880360" y="644791"/>
                  <a:pt x="2880360" y="1440180"/>
                </a:cubicBezTo>
                <a:cubicBezTo>
                  <a:pt x="2880360" y="2235569"/>
                  <a:pt x="2235569" y="2880360"/>
                  <a:pt x="1440180" y="2880360"/>
                </a:cubicBezTo>
                <a:cubicBezTo>
                  <a:pt x="644791" y="2880360"/>
                  <a:pt x="0" y="2235569"/>
                  <a:pt x="0" y="1440180"/>
                </a:cubicBezTo>
                <a:cubicBezTo>
                  <a:pt x="0" y="644791"/>
                  <a:pt x="644791" y="0"/>
                  <a:pt x="1440180" y="0"/>
                </a:cubicBezTo>
                <a:close/>
              </a:path>
            </a:pathLst>
          </a:custGeom>
          <a:solidFill>
            <a:srgbClr val="FFFFFF">
              <a:shade val="85000"/>
            </a:srgbClr>
          </a:solidFill>
          <a:scene3d>
            <a:camera prst="orthographicFront"/>
            <a:lightRig rig="twoPt" dir="t">
              <a:rot lat="0" lon="0" rev="7200000"/>
            </a:lightRig>
          </a:scene3d>
          <a:sp3d>
            <a:bevelT w="25400" h="19050"/>
            <a:contourClr>
              <a:srgbClr val="FFFFFF"/>
            </a:contourClr>
          </a:sp3d>
        </p:spPr>
      </p:pic>
      <p:pic>
        <p:nvPicPr>
          <p:cNvPr id="3" name="Picture 2">
            <a:extLst>
              <a:ext uri="{FF2B5EF4-FFF2-40B4-BE49-F238E27FC236}">
                <a16:creationId xmlns:a16="http://schemas.microsoft.com/office/drawing/2014/main" id="{57AFB5F3-935A-4F4B-A22D-8DB137D02444}"/>
              </a:ext>
            </a:extLst>
          </p:cNvPr>
          <p:cNvPicPr>
            <a:picLocks noChangeAspect="1"/>
          </p:cNvPicPr>
          <p:nvPr/>
        </p:nvPicPr>
        <p:blipFill rotWithShape="1">
          <a:blip r:embed="rId3">
            <a:extLst>
              <a:ext uri="{28A0092B-C50C-407E-A947-70E740481C1C}">
                <a14:useLocalDpi xmlns:a14="http://schemas.microsoft.com/office/drawing/2010/main" val="0"/>
              </a:ext>
            </a:extLst>
          </a:blip>
          <a:srcRect t="26397" r="-2" b="25641"/>
          <a:stretch/>
        </p:blipFill>
        <p:spPr>
          <a:xfrm>
            <a:off x="20" y="10"/>
            <a:ext cx="3967953" cy="3383270"/>
          </a:xfrm>
          <a:custGeom>
            <a:avLst/>
            <a:gdLst>
              <a:gd name="connsiteX0" fmla="*/ 0 w 3967973"/>
              <a:gd name="connsiteY0" fmla="*/ 0 h 3383280"/>
              <a:gd name="connsiteX1" fmla="*/ 3605273 w 3967973"/>
              <a:gd name="connsiteY1" fmla="*/ 0 h 3383280"/>
              <a:gd name="connsiteX2" fmla="*/ 3704836 w 3967973"/>
              <a:gd name="connsiteY2" fmla="*/ 163887 h 3383280"/>
              <a:gd name="connsiteX3" fmla="*/ 3967973 w 3967973"/>
              <a:gd name="connsiteY3" fmla="*/ 1203093 h 3383280"/>
              <a:gd name="connsiteX4" fmla="*/ 1787786 w 3967973"/>
              <a:gd name="connsiteY4" fmla="*/ 3383280 h 3383280"/>
              <a:gd name="connsiteX5" fmla="*/ 105448 w 3967973"/>
              <a:gd name="connsiteY5" fmla="*/ 2589894 h 3383280"/>
              <a:gd name="connsiteX6" fmla="*/ 0 w 3967973"/>
              <a:gd name="connsiteY6" fmla="*/ 2448881 h 338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7973" h="3383280">
                <a:moveTo>
                  <a:pt x="0" y="0"/>
                </a:moveTo>
                <a:lnTo>
                  <a:pt x="3605273" y="0"/>
                </a:lnTo>
                <a:lnTo>
                  <a:pt x="3704836" y="163887"/>
                </a:lnTo>
                <a:cubicBezTo>
                  <a:pt x="3872651" y="472804"/>
                  <a:pt x="3967973" y="826817"/>
                  <a:pt x="3967973" y="1203093"/>
                </a:cubicBezTo>
                <a:cubicBezTo>
                  <a:pt x="3967973" y="2407177"/>
                  <a:pt x="2991870" y="3383280"/>
                  <a:pt x="1787786" y="3383280"/>
                </a:cubicBezTo>
                <a:cubicBezTo>
                  <a:pt x="1110489" y="3383280"/>
                  <a:pt x="505326" y="3074435"/>
                  <a:pt x="105448" y="2589894"/>
                </a:cubicBezTo>
                <a:lnTo>
                  <a:pt x="0" y="2448881"/>
                </a:lnTo>
                <a:close/>
              </a:path>
            </a:pathLst>
          </a:custGeom>
        </p:spPr>
      </p:pic>
      <p:pic>
        <p:nvPicPr>
          <p:cNvPr id="13" name="Picture 12">
            <a:extLst>
              <a:ext uri="{FF2B5EF4-FFF2-40B4-BE49-F238E27FC236}">
                <a16:creationId xmlns:a16="http://schemas.microsoft.com/office/drawing/2014/main" id="{C0F0C03F-1556-4C98-A205-43D621FE0BDF}"/>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r="16989" b="-5"/>
          <a:stretch/>
        </p:blipFill>
        <p:spPr>
          <a:xfrm>
            <a:off x="4825" y="4007260"/>
            <a:ext cx="3155071" cy="2850749"/>
          </a:xfrm>
          <a:custGeom>
            <a:avLst/>
            <a:gdLst>
              <a:gd name="connsiteX0" fmla="*/ 1358746 w 3155071"/>
              <a:gd name="connsiteY0" fmla="*/ 0 h 2850749"/>
              <a:gd name="connsiteX1" fmla="*/ 3155071 w 3155071"/>
              <a:gd name="connsiteY1" fmla="*/ 1796325 h 2850749"/>
              <a:gd name="connsiteX2" fmla="*/ 2848287 w 3155071"/>
              <a:gd name="connsiteY2" fmla="*/ 2800668 h 2850749"/>
              <a:gd name="connsiteX3" fmla="*/ 2810837 w 3155071"/>
              <a:gd name="connsiteY3" fmla="*/ 2850749 h 2850749"/>
              <a:gd name="connsiteX4" fmla="*/ 0 w 3155071"/>
              <a:gd name="connsiteY4" fmla="*/ 2850749 h 2850749"/>
              <a:gd name="connsiteX5" fmla="*/ 0 w 3155071"/>
              <a:gd name="connsiteY5" fmla="*/ 623564 h 2850749"/>
              <a:gd name="connsiteX6" fmla="*/ 88552 w 3155071"/>
              <a:gd name="connsiteY6" fmla="*/ 526132 h 2850749"/>
              <a:gd name="connsiteX7" fmla="*/ 1358746 w 3155071"/>
              <a:gd name="connsiteY7" fmla="*/ 0 h 2850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55071" h="2850749">
                <a:moveTo>
                  <a:pt x="1358746" y="0"/>
                </a:moveTo>
                <a:cubicBezTo>
                  <a:pt x="2350829" y="0"/>
                  <a:pt x="3155071" y="804242"/>
                  <a:pt x="3155071" y="1796325"/>
                </a:cubicBezTo>
                <a:cubicBezTo>
                  <a:pt x="3155071" y="2168356"/>
                  <a:pt x="3041975" y="2513972"/>
                  <a:pt x="2848287" y="2800668"/>
                </a:cubicBezTo>
                <a:lnTo>
                  <a:pt x="2810837" y="2850749"/>
                </a:lnTo>
                <a:lnTo>
                  <a:pt x="0" y="2850749"/>
                </a:lnTo>
                <a:lnTo>
                  <a:pt x="0" y="623564"/>
                </a:lnTo>
                <a:lnTo>
                  <a:pt x="88552" y="526132"/>
                </a:lnTo>
                <a:cubicBezTo>
                  <a:pt x="413623" y="201061"/>
                  <a:pt x="862705" y="0"/>
                  <a:pt x="1358746" y="0"/>
                </a:cubicBezTo>
                <a:close/>
              </a:path>
            </a:pathLst>
          </a:custGeom>
          <a:solidFill>
            <a:srgbClr val="FFFFFF">
              <a:shade val="85000"/>
            </a:srgbClr>
          </a:solidFill>
          <a:scene3d>
            <a:camera prst="orthographicFront"/>
            <a:lightRig rig="twoPt" dir="t">
              <a:rot lat="0" lon="0" rev="7200000"/>
            </a:lightRig>
          </a:scene3d>
          <a:sp3d>
            <a:bevelT w="25400" h="19050"/>
            <a:contourClr>
              <a:srgbClr val="FFFFFF"/>
            </a:contourClr>
          </a:sp3d>
        </p:spPr>
      </p:pic>
      <p:sp>
        <p:nvSpPr>
          <p:cNvPr id="7" name="TextBox 6">
            <a:extLst>
              <a:ext uri="{FF2B5EF4-FFF2-40B4-BE49-F238E27FC236}">
                <a16:creationId xmlns:a16="http://schemas.microsoft.com/office/drawing/2014/main" id="{59E370AF-C25D-4BA8-8B62-4F957B1B6B70}"/>
              </a:ext>
            </a:extLst>
          </p:cNvPr>
          <p:cNvSpPr txBox="1"/>
          <p:nvPr/>
        </p:nvSpPr>
        <p:spPr>
          <a:xfrm>
            <a:off x="6677226" y="2168409"/>
            <a:ext cx="4668256" cy="3181684"/>
          </a:xfrm>
          <a:prstGeom prst="rect">
            <a:avLst/>
          </a:prstGeom>
        </p:spPr>
        <p:txBody>
          <a:bodyPr vert="horz" lIns="91440" tIns="45720" rIns="91440" bIns="45720" rtlCol="0" anchor="t">
            <a:normAutofit/>
          </a:bodyPr>
          <a:lstStyle/>
          <a:p>
            <a:pPr marL="457200" indent="-228600">
              <a:lnSpc>
                <a:spcPct val="90000"/>
              </a:lnSpc>
              <a:spcAft>
                <a:spcPts val="600"/>
              </a:spcAft>
              <a:buFont typeface="Arial" panose="020B0604020202020204" pitchFamily="34" charset="0"/>
              <a:buChar char="•"/>
            </a:pPr>
            <a:r>
              <a:rPr lang="es-ES_tradnl" sz="3600" dirty="0">
                <a:latin typeface="+mj-lt"/>
              </a:rPr>
              <a:t>Participación de exposiciones.</a:t>
            </a:r>
          </a:p>
          <a:p>
            <a:pPr marL="457200" indent="-228600">
              <a:lnSpc>
                <a:spcPct val="90000"/>
              </a:lnSpc>
              <a:spcAft>
                <a:spcPts val="600"/>
              </a:spcAft>
              <a:buFont typeface="Arial" panose="020B0604020202020204" pitchFamily="34" charset="0"/>
              <a:buChar char="•"/>
            </a:pPr>
            <a:r>
              <a:rPr lang="es-ES_tradnl" sz="3600" dirty="0">
                <a:latin typeface="+mj-lt"/>
              </a:rPr>
              <a:t>Asistencia a competencias.</a:t>
            </a:r>
          </a:p>
          <a:p>
            <a:pPr indent="-228600">
              <a:lnSpc>
                <a:spcPct val="90000"/>
              </a:lnSpc>
              <a:spcAft>
                <a:spcPts val="600"/>
              </a:spcAft>
              <a:buFont typeface="Arial" panose="020B0604020202020204" pitchFamily="34" charset="0"/>
              <a:buChar char="•"/>
            </a:pPr>
            <a:endParaRPr lang="es-ES_tradnl" sz="3600" dirty="0">
              <a:latin typeface="+mj-lt"/>
            </a:endParaRPr>
          </a:p>
          <a:p>
            <a:pPr indent="-228600">
              <a:lnSpc>
                <a:spcPct val="90000"/>
              </a:lnSpc>
              <a:spcAft>
                <a:spcPts val="600"/>
              </a:spcAft>
              <a:buFont typeface="Arial" panose="020B0604020202020204" pitchFamily="34" charset="0"/>
              <a:buChar char="•"/>
            </a:pPr>
            <a:endParaRPr lang="es-ES_tradnl" dirty="0">
              <a:effectLst>
                <a:outerShdw blurRad="38100" dist="38100" dir="2700000" algn="tl">
                  <a:srgbClr val="000000">
                    <a:alpha val="43137"/>
                  </a:srgbClr>
                </a:outerShdw>
              </a:effectLst>
            </a:endParaRPr>
          </a:p>
          <a:p>
            <a:pPr indent="-228600">
              <a:lnSpc>
                <a:spcPct val="90000"/>
              </a:lnSpc>
              <a:spcAft>
                <a:spcPts val="600"/>
              </a:spcAft>
              <a:buFont typeface="Arial" panose="020B0604020202020204" pitchFamily="34" charset="0"/>
              <a:buChar char="•"/>
            </a:pPr>
            <a:endParaRPr lang="es-ES_tradnl" dirty="0">
              <a:effectLst>
                <a:outerShdw blurRad="38100" dist="38100" dir="2700000" algn="tl">
                  <a:srgbClr val="000000">
                    <a:alpha val="43137"/>
                  </a:srgbClr>
                </a:outerShdw>
              </a:effectLst>
            </a:endParaRPr>
          </a:p>
          <a:p>
            <a:pPr indent="-228600">
              <a:lnSpc>
                <a:spcPct val="90000"/>
              </a:lnSpc>
              <a:spcAft>
                <a:spcPts val="600"/>
              </a:spcAft>
              <a:buFont typeface="Arial" panose="020B0604020202020204" pitchFamily="34" charset="0"/>
              <a:buChar char="•"/>
            </a:pPr>
            <a:endParaRPr lang="es-ES_tradnl" dirty="0">
              <a:effectLst>
                <a:outerShdw blurRad="38100" dist="38100" dir="2700000" algn="tl">
                  <a:srgbClr val="000000">
                    <a:alpha val="43137"/>
                  </a:srgbClr>
                </a:outerShdw>
              </a:effectLst>
            </a:endParaRPr>
          </a:p>
          <a:p>
            <a:pPr indent="-228600">
              <a:lnSpc>
                <a:spcPct val="90000"/>
              </a:lnSpc>
              <a:spcAft>
                <a:spcPts val="600"/>
              </a:spcAft>
              <a:buFont typeface="Arial" panose="020B0604020202020204" pitchFamily="34" charset="0"/>
              <a:buChar char="•"/>
            </a:pPr>
            <a:endParaRPr lang="es-ES_tradnl" dirty="0">
              <a:effectLst>
                <a:outerShdw blurRad="38100" dist="38100" dir="2700000" algn="tl">
                  <a:srgbClr val="000000">
                    <a:alpha val="43137"/>
                  </a:srgbClr>
                </a:outerShdw>
              </a:effectLst>
            </a:endParaRPr>
          </a:p>
          <a:p>
            <a:pPr indent="-228600">
              <a:lnSpc>
                <a:spcPct val="90000"/>
              </a:lnSpc>
              <a:spcAft>
                <a:spcPts val="600"/>
              </a:spcAft>
              <a:buFont typeface="Arial" panose="020B0604020202020204" pitchFamily="34" charset="0"/>
              <a:buChar char="•"/>
            </a:pPr>
            <a:endParaRPr lang="es-ES_tradnl" dirty="0">
              <a:effectLst>
                <a:outerShdw blurRad="38100" dist="38100" dir="2700000" algn="tl">
                  <a:srgbClr val="000000">
                    <a:alpha val="43137"/>
                  </a:srgbClr>
                </a:outerShdw>
              </a:effectLst>
            </a:endParaRPr>
          </a:p>
          <a:p>
            <a:pPr indent="-228600">
              <a:lnSpc>
                <a:spcPct val="90000"/>
              </a:lnSpc>
              <a:spcAft>
                <a:spcPts val="600"/>
              </a:spcAft>
              <a:buFont typeface="Arial" panose="020B0604020202020204" pitchFamily="34" charset="0"/>
              <a:buChar char="•"/>
            </a:pPr>
            <a:endParaRPr lang="es-ES_tradnl" dirty="0">
              <a:effectLst>
                <a:outerShdw blurRad="38100" dist="38100" dir="2700000" algn="tl">
                  <a:srgbClr val="000000">
                    <a:alpha val="43137"/>
                  </a:srgbClr>
                </a:outerShdw>
              </a:effectLst>
            </a:endParaRPr>
          </a:p>
        </p:txBody>
      </p:sp>
      <p:pic>
        <p:nvPicPr>
          <p:cNvPr id="4" name="Graphic 3">
            <a:extLst>
              <a:ext uri="{FF2B5EF4-FFF2-40B4-BE49-F238E27FC236}">
                <a16:creationId xmlns:a16="http://schemas.microsoft.com/office/drawing/2014/main" id="{8FB8BBEA-1874-4AEE-BDDC-F05601DD5A4D}"/>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3971" y="5978071"/>
            <a:ext cx="698954" cy="698954"/>
          </a:xfrm>
          <a:prstGeom prst="rect">
            <a:avLst/>
          </a:prstGeom>
        </p:spPr>
      </p:pic>
      <p:sp>
        <p:nvSpPr>
          <p:cNvPr id="5" name="Marcador de pie de página 4"/>
          <p:cNvSpPr>
            <a:spLocks noGrp="1"/>
          </p:cNvSpPr>
          <p:nvPr>
            <p:ph type="ftr" sz="quarter" idx="11"/>
          </p:nvPr>
        </p:nvSpPr>
        <p:spPr>
          <a:xfrm>
            <a:off x="4038600" y="6369050"/>
            <a:ext cx="4114800" cy="365125"/>
          </a:xfrm>
        </p:spPr>
        <p:txBody>
          <a:bodyPr/>
          <a:lstStyle/>
          <a:p>
            <a:r>
              <a:rPr lang="en-US"/>
              <a:t>CDR FI UNLP 2019</a:t>
            </a:r>
          </a:p>
        </p:txBody>
      </p:sp>
    </p:spTree>
    <p:extLst>
      <p:ext uri="{BB962C8B-B14F-4D97-AF65-F5344CB8AC3E}">
        <p14:creationId xmlns:p14="http://schemas.microsoft.com/office/powerpoint/2010/main" val="2195373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7C85672-DCD2-A34F-831B-D81BB615B21A}"/>
              </a:ext>
            </a:extLst>
          </p:cNvPr>
          <p:cNvSpPr>
            <a:spLocks noGrp="1"/>
          </p:cNvSpPr>
          <p:nvPr>
            <p:ph type="ctrTitle"/>
          </p:nvPr>
        </p:nvSpPr>
        <p:spPr>
          <a:xfrm>
            <a:off x="1524000" y="155475"/>
            <a:ext cx="9144000" cy="1020763"/>
          </a:xfrm>
        </p:spPr>
        <p:txBody>
          <a:bodyPr/>
          <a:lstStyle/>
          <a:p>
            <a:r>
              <a:rPr lang="es-AR" dirty="0">
                <a:latin typeface="+mn-lt"/>
              </a:rPr>
              <a:t>Usos y aplicaciones </a:t>
            </a:r>
          </a:p>
        </p:txBody>
      </p:sp>
      <p:sp>
        <p:nvSpPr>
          <p:cNvPr id="4" name="Rectángulo 3">
            <a:extLst>
              <a:ext uri="{FF2B5EF4-FFF2-40B4-BE49-F238E27FC236}">
                <a16:creationId xmlns:a16="http://schemas.microsoft.com/office/drawing/2014/main" id="{161075F7-8DC3-2F4A-A03C-7575F6474E19}"/>
              </a:ext>
            </a:extLst>
          </p:cNvPr>
          <p:cNvSpPr/>
          <p:nvPr/>
        </p:nvSpPr>
        <p:spPr>
          <a:xfrm>
            <a:off x="1524000" y="1803400"/>
            <a:ext cx="7315200" cy="4524315"/>
          </a:xfrm>
          <a:prstGeom prst="rect">
            <a:avLst/>
          </a:prstGeom>
        </p:spPr>
        <p:txBody>
          <a:bodyPr wrap="square">
            <a:spAutoFit/>
          </a:bodyPr>
          <a:lstStyle/>
          <a:p>
            <a:pPr>
              <a:buFont typeface="Arial" panose="020B0604020202020204" pitchFamily="34" charset="0"/>
              <a:buChar char="•"/>
            </a:pPr>
            <a:r>
              <a:rPr lang="es-AR" sz="3600" dirty="0">
                <a:latin typeface="Calibri" panose="020F0502020204030204" pitchFamily="34" charset="0"/>
              </a:rPr>
              <a:t>Prototipado </a:t>
            </a:r>
            <a:endParaRPr lang="es-AR" sz="3600" dirty="0">
              <a:latin typeface="Arial" panose="020B0604020202020204" pitchFamily="34" charset="0"/>
            </a:endParaRPr>
          </a:p>
          <a:p>
            <a:pPr>
              <a:buFont typeface="Arial" panose="020B0604020202020204" pitchFamily="34" charset="0"/>
              <a:buChar char="•"/>
            </a:pPr>
            <a:r>
              <a:rPr lang="es-AR" sz="3600" dirty="0">
                <a:latin typeface="Calibri" panose="020F0502020204030204" pitchFamily="34" charset="0"/>
              </a:rPr>
              <a:t>Piezas funcionales </a:t>
            </a:r>
            <a:endParaRPr lang="es-AR" sz="3600" dirty="0">
              <a:latin typeface="Arial" panose="020B0604020202020204" pitchFamily="34" charset="0"/>
            </a:endParaRPr>
          </a:p>
          <a:p>
            <a:pPr>
              <a:buFont typeface="Arial" panose="020B0604020202020204" pitchFamily="34" charset="0"/>
              <a:buChar char="•"/>
            </a:pPr>
            <a:r>
              <a:rPr lang="es-AR" sz="3600" dirty="0">
                <a:latin typeface="Calibri" panose="020F0502020204030204" pitchFamily="34" charset="0"/>
              </a:rPr>
              <a:t>Diseño </a:t>
            </a:r>
            <a:endParaRPr lang="es-AR" sz="3600" dirty="0">
              <a:latin typeface="Arial" panose="020B0604020202020204" pitchFamily="34" charset="0"/>
            </a:endParaRPr>
          </a:p>
          <a:p>
            <a:pPr>
              <a:buFont typeface="Arial" panose="020B0604020202020204" pitchFamily="34" charset="0"/>
              <a:buChar char="•"/>
            </a:pPr>
            <a:r>
              <a:rPr lang="es-AR" sz="3600" dirty="0">
                <a:latin typeface="Calibri" panose="020F0502020204030204" pitchFamily="34" charset="0"/>
              </a:rPr>
              <a:t>Prótesis </a:t>
            </a:r>
            <a:endParaRPr lang="es-AR" sz="3600" dirty="0">
              <a:latin typeface="Arial" panose="020B0604020202020204" pitchFamily="34" charset="0"/>
            </a:endParaRPr>
          </a:p>
          <a:p>
            <a:pPr>
              <a:buFont typeface="Arial" panose="020B0604020202020204" pitchFamily="34" charset="0"/>
              <a:buChar char="•"/>
            </a:pPr>
            <a:r>
              <a:rPr lang="es-AR" sz="3600" dirty="0">
                <a:latin typeface="Calibri" panose="020F0502020204030204" pitchFamily="34" charset="0"/>
              </a:rPr>
              <a:t>Construcción </a:t>
            </a:r>
            <a:endParaRPr lang="es-AR" sz="3600" dirty="0">
              <a:latin typeface="Arial" panose="020B0604020202020204" pitchFamily="34" charset="0"/>
            </a:endParaRPr>
          </a:p>
          <a:p>
            <a:pPr>
              <a:buFont typeface="Arial" panose="020B0604020202020204" pitchFamily="34" charset="0"/>
              <a:buChar char="•"/>
            </a:pPr>
            <a:r>
              <a:rPr lang="es-AR" sz="3600" dirty="0">
                <a:latin typeface="Calibri" panose="020F0502020204030204" pitchFamily="34" charset="0"/>
              </a:rPr>
              <a:t>Cerámica </a:t>
            </a:r>
            <a:endParaRPr lang="es-AR" sz="3600" dirty="0">
              <a:latin typeface="Arial" panose="020B0604020202020204" pitchFamily="34" charset="0"/>
            </a:endParaRPr>
          </a:p>
          <a:p>
            <a:pPr>
              <a:buFont typeface="Arial" panose="020B0604020202020204" pitchFamily="34" charset="0"/>
              <a:buChar char="•"/>
            </a:pPr>
            <a:r>
              <a:rPr lang="es-AR" sz="3600" dirty="0">
                <a:latin typeface="Calibri" panose="020F0502020204030204" pitchFamily="34" charset="0"/>
              </a:rPr>
              <a:t>Gastronomía </a:t>
            </a:r>
            <a:endParaRPr lang="es-AR" sz="3600" dirty="0">
              <a:latin typeface="Arial" panose="020B0604020202020204" pitchFamily="34" charset="0"/>
            </a:endParaRPr>
          </a:p>
          <a:p>
            <a:pPr>
              <a:buFont typeface="Arial" panose="020B0604020202020204" pitchFamily="34" charset="0"/>
              <a:buChar char="•"/>
            </a:pPr>
            <a:r>
              <a:rPr lang="es-AR" sz="3600" dirty="0">
                <a:latin typeface="Calibri" panose="020F0502020204030204" pitchFamily="34" charset="0"/>
              </a:rPr>
              <a:t>Bioimpresión</a:t>
            </a:r>
            <a:endParaRPr lang="es-AR" sz="3600" dirty="0">
              <a:latin typeface="Arial" panose="020B0604020202020204" pitchFamily="34" charset="0"/>
            </a:endParaRPr>
          </a:p>
        </p:txBody>
      </p:sp>
      <p:pic>
        <p:nvPicPr>
          <p:cNvPr id="1026" name="Picture 2" descr="page4image64683248">
            <a:extLst>
              <a:ext uri="{FF2B5EF4-FFF2-40B4-BE49-F238E27FC236}">
                <a16:creationId xmlns:a16="http://schemas.microsoft.com/office/drawing/2014/main" id="{FB305B92-CACE-B14A-B0FB-6D5A5120AC5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29662" y="1423987"/>
            <a:ext cx="2512638" cy="196850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page4image64675136">
            <a:extLst>
              <a:ext uri="{FF2B5EF4-FFF2-40B4-BE49-F238E27FC236}">
                <a16:creationId xmlns:a16="http://schemas.microsoft.com/office/drawing/2014/main" id="{03D435FE-A4CB-D944-B8C6-5E30C473927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67271" y="4093427"/>
            <a:ext cx="2806700" cy="191770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8785D947-9C84-D743-B4D3-BD3F5952B6DF}"/>
              </a:ext>
            </a:extLst>
          </p:cNvPr>
          <p:cNvPicPr>
            <a:picLocks noChangeAspect="1"/>
          </p:cNvPicPr>
          <p:nvPr/>
        </p:nvPicPr>
        <p:blipFill>
          <a:blip r:embed="rId4"/>
          <a:stretch>
            <a:fillRect/>
          </a:stretch>
        </p:blipFill>
        <p:spPr>
          <a:xfrm>
            <a:off x="8534400" y="1657449"/>
            <a:ext cx="3053369" cy="2290027"/>
          </a:xfrm>
          <a:prstGeom prst="rect">
            <a:avLst/>
          </a:prstGeom>
        </p:spPr>
      </p:pic>
      <p:pic>
        <p:nvPicPr>
          <p:cNvPr id="10" name="Graphic 3">
            <a:extLst>
              <a:ext uri="{FF2B5EF4-FFF2-40B4-BE49-F238E27FC236}">
                <a16:creationId xmlns:a16="http://schemas.microsoft.com/office/drawing/2014/main" id="{035B8AB4-4164-454D-99C6-D7CED177EC72}"/>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11273971" y="5965371"/>
            <a:ext cx="698954" cy="698954"/>
          </a:xfrm>
          <a:prstGeom prst="rect">
            <a:avLst/>
          </a:prstGeom>
        </p:spPr>
      </p:pic>
      <p:sp>
        <p:nvSpPr>
          <p:cNvPr id="11" name="Marcador de pie de página 4">
            <a:extLst>
              <a:ext uri="{FF2B5EF4-FFF2-40B4-BE49-F238E27FC236}">
                <a16:creationId xmlns:a16="http://schemas.microsoft.com/office/drawing/2014/main" id="{B00484F2-E77F-3146-B91F-D828EE60E1E4}"/>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27893439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7D27E71-AA7A-784B-8E15-3173F0BC94BF}"/>
              </a:ext>
            </a:extLst>
          </p:cNvPr>
          <p:cNvSpPr>
            <a:spLocks noGrp="1"/>
          </p:cNvSpPr>
          <p:nvPr>
            <p:ph type="title"/>
          </p:nvPr>
        </p:nvSpPr>
        <p:spPr/>
        <p:txBody>
          <a:bodyPr>
            <a:normAutofit/>
          </a:bodyPr>
          <a:lstStyle/>
          <a:p>
            <a:pPr algn="ctr"/>
            <a:r>
              <a:rPr lang="es-AR" sz="5400" dirty="0">
                <a:latin typeface="Calibri" panose="020F0502020204030204" pitchFamily="34" charset="0"/>
                <a:cs typeface="Calibri" panose="020F0502020204030204" pitchFamily="34" charset="0"/>
              </a:rPr>
              <a:t>Tecnologías sustractivas </a:t>
            </a:r>
          </a:p>
        </p:txBody>
      </p:sp>
      <p:sp>
        <p:nvSpPr>
          <p:cNvPr id="3" name="Marcador de contenido 2">
            <a:extLst>
              <a:ext uri="{FF2B5EF4-FFF2-40B4-BE49-F238E27FC236}">
                <a16:creationId xmlns:a16="http://schemas.microsoft.com/office/drawing/2014/main" id="{F07BDF73-D7DC-3B4E-9594-ED1B257B767F}"/>
              </a:ext>
            </a:extLst>
          </p:cNvPr>
          <p:cNvSpPr>
            <a:spLocks noGrp="1"/>
          </p:cNvSpPr>
          <p:nvPr>
            <p:ph idx="1"/>
          </p:nvPr>
        </p:nvSpPr>
        <p:spPr>
          <a:xfrm>
            <a:off x="838200" y="2349499"/>
            <a:ext cx="10515600" cy="3698875"/>
          </a:xfrm>
        </p:spPr>
        <p:txBody>
          <a:bodyPr>
            <a:normAutofit/>
          </a:bodyPr>
          <a:lstStyle/>
          <a:p>
            <a:r>
              <a:rPr lang="es-AR" sz="3600" dirty="0"/>
              <a:t>Torno CNC (CNC Lathe)</a:t>
            </a:r>
          </a:p>
          <a:p>
            <a:pPr lvl="1"/>
            <a:r>
              <a:rPr lang="es-AR" sz="3200" dirty="0"/>
              <a:t>Mecanizado de formas geométricas de revolución</a:t>
            </a:r>
          </a:p>
          <a:p>
            <a:pPr lvl="1"/>
            <a:r>
              <a:rPr lang="es-AR" sz="3200" dirty="0"/>
              <a:t>Permite el mecanizado de roscas </a:t>
            </a:r>
          </a:p>
          <a:p>
            <a:r>
              <a:rPr lang="es-AR" sz="4000" dirty="0"/>
              <a:t>Fresadora CNC (CNC Mill)</a:t>
            </a:r>
          </a:p>
          <a:p>
            <a:pPr lvl="1"/>
            <a:r>
              <a:rPr lang="es-AR" sz="3200" dirty="0"/>
              <a:t>Mecanizado por desbastado o arranque de viruta</a:t>
            </a:r>
          </a:p>
          <a:p>
            <a:pPr lvl="1"/>
            <a:r>
              <a:rPr lang="es-AR" sz="3600" dirty="0"/>
              <a:t>Trabajo en mesa cartesiana </a:t>
            </a:r>
            <a:endParaRPr lang="es-AR" sz="3600" dirty="0">
              <a:effectLst/>
            </a:endParaRPr>
          </a:p>
          <a:p>
            <a:endParaRPr lang="es-AR" sz="3600" dirty="0"/>
          </a:p>
        </p:txBody>
      </p:sp>
      <p:pic>
        <p:nvPicPr>
          <p:cNvPr id="4" name="Graphic 3">
            <a:extLst>
              <a:ext uri="{FF2B5EF4-FFF2-40B4-BE49-F238E27FC236}">
                <a16:creationId xmlns:a16="http://schemas.microsoft.com/office/drawing/2014/main" id="{525FABE6-BFD9-7F46-A3EF-DDCB815EC9F4}"/>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1273971" y="5965371"/>
            <a:ext cx="698954" cy="698954"/>
          </a:xfrm>
          <a:prstGeom prst="rect">
            <a:avLst/>
          </a:prstGeom>
        </p:spPr>
      </p:pic>
      <p:sp>
        <p:nvSpPr>
          <p:cNvPr id="5" name="Marcador de pie de página 4">
            <a:extLst>
              <a:ext uri="{FF2B5EF4-FFF2-40B4-BE49-F238E27FC236}">
                <a16:creationId xmlns:a16="http://schemas.microsoft.com/office/drawing/2014/main" id="{12F084EE-0941-4349-9516-04964E1A326A}"/>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20676969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EC395E-98F5-0149-810E-AC13B7B92014}"/>
              </a:ext>
            </a:extLst>
          </p:cNvPr>
          <p:cNvSpPr>
            <a:spLocks noGrp="1"/>
          </p:cNvSpPr>
          <p:nvPr>
            <p:ph type="title"/>
          </p:nvPr>
        </p:nvSpPr>
        <p:spPr/>
        <p:txBody>
          <a:bodyPr>
            <a:normAutofit/>
          </a:bodyPr>
          <a:lstStyle/>
          <a:p>
            <a:pPr algn="ctr"/>
            <a:r>
              <a:rPr lang="es-AR" sz="4800" dirty="0">
                <a:latin typeface="+mn-lt"/>
              </a:rPr>
              <a:t>Tecnologías Aditivas / Impresión 3D</a:t>
            </a:r>
          </a:p>
        </p:txBody>
      </p:sp>
      <p:sp>
        <p:nvSpPr>
          <p:cNvPr id="3" name="Marcador de contenido 2">
            <a:extLst>
              <a:ext uri="{FF2B5EF4-FFF2-40B4-BE49-F238E27FC236}">
                <a16:creationId xmlns:a16="http://schemas.microsoft.com/office/drawing/2014/main" id="{2F23FE7E-9248-8D4C-9F7A-5991B88B392C}"/>
              </a:ext>
            </a:extLst>
          </p:cNvPr>
          <p:cNvSpPr>
            <a:spLocks noGrp="1"/>
          </p:cNvSpPr>
          <p:nvPr>
            <p:ph idx="1"/>
          </p:nvPr>
        </p:nvSpPr>
        <p:spPr>
          <a:xfrm>
            <a:off x="838200" y="2168525"/>
            <a:ext cx="10515600" cy="4054475"/>
          </a:xfrm>
        </p:spPr>
        <p:txBody>
          <a:bodyPr/>
          <a:lstStyle/>
          <a:p>
            <a:pPr>
              <a:lnSpc>
                <a:spcPct val="150000"/>
              </a:lnSpc>
            </a:pPr>
            <a:r>
              <a:rPr lang="es-AR" dirty="0"/>
              <a:t>SLS(Selective Laser Sintering) </a:t>
            </a:r>
          </a:p>
          <a:p>
            <a:pPr>
              <a:lnSpc>
                <a:spcPct val="150000"/>
              </a:lnSpc>
            </a:pPr>
            <a:r>
              <a:rPr lang="es-AR" dirty="0"/>
              <a:t>SLA(Stereolithography) </a:t>
            </a:r>
          </a:p>
          <a:p>
            <a:pPr>
              <a:lnSpc>
                <a:spcPct val="150000"/>
              </a:lnSpc>
            </a:pPr>
            <a:r>
              <a:rPr lang="es-AR" dirty="0"/>
              <a:t>DLP(Direct Light Processing)</a:t>
            </a:r>
          </a:p>
          <a:p>
            <a:pPr>
              <a:lnSpc>
                <a:spcPct val="150000"/>
              </a:lnSpc>
            </a:pPr>
            <a:r>
              <a:rPr lang="es-AR" dirty="0"/>
              <a:t> FFF(Fused Filament Fabrication)  </a:t>
            </a:r>
          </a:p>
          <a:p>
            <a:pPr>
              <a:lnSpc>
                <a:spcPct val="150000"/>
              </a:lnSpc>
            </a:pPr>
            <a:r>
              <a:rPr lang="es-AR" dirty="0"/>
              <a:t>FDM(Fused Deposition Modeling) </a:t>
            </a:r>
          </a:p>
          <a:p>
            <a:pPr>
              <a:lnSpc>
                <a:spcPct val="150000"/>
              </a:lnSpc>
            </a:pPr>
            <a:endParaRPr lang="es-AR" dirty="0"/>
          </a:p>
        </p:txBody>
      </p:sp>
      <p:pic>
        <p:nvPicPr>
          <p:cNvPr id="4" name="Graphic 3">
            <a:extLst>
              <a:ext uri="{FF2B5EF4-FFF2-40B4-BE49-F238E27FC236}">
                <a16:creationId xmlns:a16="http://schemas.microsoft.com/office/drawing/2014/main" id="{118DD224-2EE1-974E-89FD-E335E6FB183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273971" y="5965371"/>
            <a:ext cx="698954" cy="698954"/>
          </a:xfrm>
          <a:prstGeom prst="rect">
            <a:avLst/>
          </a:prstGeom>
        </p:spPr>
      </p:pic>
      <p:sp>
        <p:nvSpPr>
          <p:cNvPr id="5" name="Marcador de pie de página 4">
            <a:extLst>
              <a:ext uri="{FF2B5EF4-FFF2-40B4-BE49-F238E27FC236}">
                <a16:creationId xmlns:a16="http://schemas.microsoft.com/office/drawing/2014/main" id="{081CD1BC-44FF-F14F-BE33-0AA2207204BB}"/>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32612861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n 5">
            <a:extLst>
              <a:ext uri="{FF2B5EF4-FFF2-40B4-BE49-F238E27FC236}">
                <a16:creationId xmlns:a16="http://schemas.microsoft.com/office/drawing/2014/main" id="{408D0540-B6D6-AC40-8ABA-68DACBF42C6F}"/>
              </a:ext>
            </a:extLst>
          </p:cNvPr>
          <p:cNvPicPr>
            <a:picLocks noChangeAspect="1"/>
          </p:cNvPicPr>
          <p:nvPr/>
        </p:nvPicPr>
        <p:blipFill>
          <a:blip r:embed="rId3"/>
          <a:stretch>
            <a:fillRect/>
          </a:stretch>
        </p:blipFill>
        <p:spPr>
          <a:xfrm>
            <a:off x="8026400" y="1039019"/>
            <a:ext cx="2908300" cy="2908300"/>
          </a:xfrm>
          <a:prstGeom prst="rect">
            <a:avLst/>
          </a:prstGeom>
        </p:spPr>
      </p:pic>
      <p:sp>
        <p:nvSpPr>
          <p:cNvPr id="2" name="Título 1">
            <a:extLst>
              <a:ext uri="{FF2B5EF4-FFF2-40B4-BE49-F238E27FC236}">
                <a16:creationId xmlns:a16="http://schemas.microsoft.com/office/drawing/2014/main" id="{258906E4-E9F8-5A47-8174-6E788A0FC31F}"/>
              </a:ext>
            </a:extLst>
          </p:cNvPr>
          <p:cNvSpPr>
            <a:spLocks noGrp="1"/>
          </p:cNvSpPr>
          <p:nvPr>
            <p:ph type="title"/>
          </p:nvPr>
        </p:nvSpPr>
        <p:spPr/>
        <p:txBody>
          <a:bodyPr/>
          <a:lstStyle/>
          <a:p>
            <a:pPr algn="ctr"/>
            <a:r>
              <a:rPr lang="es-AR" dirty="0">
                <a:latin typeface="+mn-lt"/>
              </a:rPr>
              <a:t>Materiales</a:t>
            </a:r>
          </a:p>
        </p:txBody>
      </p:sp>
      <p:sp>
        <p:nvSpPr>
          <p:cNvPr id="3" name="Marcador de contenido 2">
            <a:extLst>
              <a:ext uri="{FF2B5EF4-FFF2-40B4-BE49-F238E27FC236}">
                <a16:creationId xmlns:a16="http://schemas.microsoft.com/office/drawing/2014/main" id="{48831A7F-E72B-5740-815D-A39CD26C4A4E}"/>
              </a:ext>
            </a:extLst>
          </p:cNvPr>
          <p:cNvSpPr>
            <a:spLocks noGrp="1"/>
          </p:cNvSpPr>
          <p:nvPr>
            <p:ph idx="1"/>
          </p:nvPr>
        </p:nvSpPr>
        <p:spPr>
          <a:xfrm>
            <a:off x="838200" y="1825625"/>
            <a:ext cx="10515600" cy="4351338"/>
          </a:xfrm>
        </p:spPr>
        <p:txBody>
          <a:bodyPr>
            <a:normAutofit lnSpcReduction="10000"/>
          </a:bodyPr>
          <a:lstStyle/>
          <a:p>
            <a:r>
              <a:rPr lang="en" sz="3200" dirty="0"/>
              <a:t>ABS</a:t>
            </a:r>
          </a:p>
          <a:p>
            <a:r>
              <a:rPr lang="en" sz="3200" dirty="0"/>
              <a:t> PLA </a:t>
            </a:r>
          </a:p>
          <a:p>
            <a:r>
              <a:rPr lang="en" sz="3200" dirty="0"/>
              <a:t>Nylon</a:t>
            </a:r>
          </a:p>
          <a:p>
            <a:r>
              <a:rPr lang="en" sz="3200" dirty="0"/>
              <a:t>Flexibles</a:t>
            </a:r>
          </a:p>
          <a:p>
            <a:r>
              <a:rPr lang="en" sz="3200" dirty="0" err="1"/>
              <a:t>Laywood</a:t>
            </a:r>
            <a:endParaRPr lang="en" sz="3200" dirty="0"/>
          </a:p>
          <a:p>
            <a:r>
              <a:rPr lang="en" sz="3200" dirty="0" err="1"/>
              <a:t>Laybrick</a:t>
            </a:r>
            <a:endParaRPr lang="en" sz="3200" dirty="0"/>
          </a:p>
          <a:p>
            <a:r>
              <a:rPr lang="en" sz="3200" dirty="0" err="1"/>
              <a:t>Metales</a:t>
            </a:r>
            <a:endParaRPr lang="en" sz="3200" dirty="0"/>
          </a:p>
          <a:p>
            <a:r>
              <a:rPr lang="en" sz="3200" dirty="0" err="1"/>
              <a:t>Carbono</a:t>
            </a:r>
            <a:r>
              <a:rPr lang="en" sz="3200" dirty="0"/>
              <a:t> </a:t>
            </a:r>
            <a:endParaRPr lang="en" sz="3200" dirty="0">
              <a:effectLst/>
            </a:endParaRPr>
          </a:p>
          <a:p>
            <a:endParaRPr lang="es-AR" sz="3200" dirty="0"/>
          </a:p>
        </p:txBody>
      </p:sp>
      <p:pic>
        <p:nvPicPr>
          <p:cNvPr id="2050" name="Picture 2" descr="page16image47777760">
            <a:extLst>
              <a:ext uri="{FF2B5EF4-FFF2-40B4-BE49-F238E27FC236}">
                <a16:creationId xmlns:a16="http://schemas.microsoft.com/office/drawing/2014/main" id="{720B108E-88BF-5640-B32A-029A8BB14F7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32600" y="3836216"/>
            <a:ext cx="4686300" cy="3230200"/>
          </a:xfrm>
          <a:prstGeom prst="rect">
            <a:avLst/>
          </a:prstGeom>
          <a:noFill/>
          <a:extLst>
            <a:ext uri="{909E8E84-426E-40DD-AFC4-6F175D3DCCD1}">
              <a14:hiddenFill xmlns:a14="http://schemas.microsoft.com/office/drawing/2010/main">
                <a:solidFill>
                  <a:srgbClr val="FFFFFF"/>
                </a:solidFill>
              </a14:hiddenFill>
            </a:ext>
          </a:extLst>
        </p:spPr>
      </p:pic>
      <p:pic>
        <p:nvPicPr>
          <p:cNvPr id="2049" name="Picture 1" descr="page16image64599040">
            <a:extLst>
              <a:ext uri="{FF2B5EF4-FFF2-40B4-BE49-F238E27FC236}">
                <a16:creationId xmlns:a16="http://schemas.microsoft.com/office/drawing/2014/main" id="{E5057008-FCF0-7546-91E1-BAA89EBF024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495800" y="3463020"/>
            <a:ext cx="3416300" cy="2288589"/>
          </a:xfrm>
          <a:prstGeom prst="rect">
            <a:avLst/>
          </a:prstGeom>
          <a:noFill/>
          <a:extLst>
            <a:ext uri="{909E8E84-426E-40DD-AFC4-6F175D3DCCD1}">
              <a14:hiddenFill xmlns:a14="http://schemas.microsoft.com/office/drawing/2010/main">
                <a:solidFill>
                  <a:srgbClr val="FFFFFF"/>
                </a:solidFill>
              </a14:hiddenFill>
            </a:ext>
          </a:extLst>
        </p:spPr>
      </p:pic>
      <p:pic>
        <p:nvPicPr>
          <p:cNvPr id="9" name="Graphic 3">
            <a:extLst>
              <a:ext uri="{FF2B5EF4-FFF2-40B4-BE49-F238E27FC236}">
                <a16:creationId xmlns:a16="http://schemas.microsoft.com/office/drawing/2014/main" id="{6256EC48-47DF-FD42-9FC4-532AB235FE47}"/>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11273971" y="5965371"/>
            <a:ext cx="698954" cy="698954"/>
          </a:xfrm>
          <a:prstGeom prst="rect">
            <a:avLst/>
          </a:prstGeom>
        </p:spPr>
      </p:pic>
      <p:sp>
        <p:nvSpPr>
          <p:cNvPr id="10" name="Marcador de pie de página 4">
            <a:extLst>
              <a:ext uri="{FF2B5EF4-FFF2-40B4-BE49-F238E27FC236}">
                <a16:creationId xmlns:a16="http://schemas.microsoft.com/office/drawing/2014/main" id="{B2E826C2-D7E4-6149-A407-3CF0012CC967}"/>
              </a:ext>
            </a:extLst>
          </p:cNvPr>
          <p:cNvSpPr>
            <a:spLocks noGrp="1"/>
          </p:cNvSpPr>
          <p:nvPr>
            <p:ph type="ftr" sz="quarter" idx="11"/>
          </p:nvPr>
        </p:nvSpPr>
        <p:spPr>
          <a:xfrm>
            <a:off x="4038600" y="6356350"/>
            <a:ext cx="4114800" cy="365125"/>
          </a:xfrm>
        </p:spPr>
        <p:txBody>
          <a:bodyPr/>
          <a:lstStyle/>
          <a:p>
            <a:r>
              <a:rPr lang="en-US" dirty="0"/>
              <a:t>CDR FI UNLP 2019</a:t>
            </a:r>
          </a:p>
        </p:txBody>
      </p:sp>
    </p:spTree>
    <p:extLst>
      <p:ext uri="{BB962C8B-B14F-4D97-AF65-F5344CB8AC3E}">
        <p14:creationId xmlns:p14="http://schemas.microsoft.com/office/powerpoint/2010/main" val="1847629656"/>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363</TotalTime>
  <Words>766</Words>
  <Application>Microsoft Macintosh PowerPoint</Application>
  <PresentationFormat>Panorámica</PresentationFormat>
  <Paragraphs>159</Paragraphs>
  <Slides>23</Slides>
  <Notes>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23</vt:i4>
      </vt:variant>
    </vt:vector>
  </HeadingPairs>
  <TitlesOfParts>
    <vt:vector size="29" baseType="lpstr">
      <vt:lpstr>Arial</vt:lpstr>
      <vt:lpstr>Calibri</vt:lpstr>
      <vt:lpstr>Calibri Light</vt:lpstr>
      <vt:lpstr>Calibri,Italic</vt:lpstr>
      <vt:lpstr>Century Gothic</vt:lpstr>
      <vt:lpstr>Tema de Office</vt:lpstr>
      <vt:lpstr>Presentación de PowerPoint</vt:lpstr>
      <vt:lpstr>Presentación de PowerPoint</vt:lpstr>
      <vt:lpstr>Presentación de PowerPoint</vt:lpstr>
      <vt:lpstr>Presentación de PowerPoint</vt:lpstr>
      <vt:lpstr>Presentación de PowerPoint</vt:lpstr>
      <vt:lpstr>Usos y aplicaciones </vt:lpstr>
      <vt:lpstr>Tecnologías sustractivas </vt:lpstr>
      <vt:lpstr>Tecnologías Aditivas / Impresión 3D</vt:lpstr>
      <vt:lpstr>Materiales</vt:lpstr>
      <vt:lpstr>Cadena de Impresión 3D</vt:lpstr>
      <vt:lpstr>Software</vt:lpstr>
      <vt:lpstr>Presentación de PowerPoint</vt:lpstr>
      <vt:lpstr>Presentación de PowerPoint</vt:lpstr>
      <vt:lpstr>Banco de modelos</vt:lpstr>
      <vt:lpstr>Qué hace un slicer?</vt:lpstr>
      <vt:lpstr>G-CODE</vt:lpstr>
      <vt:lpstr>Parámetros Básicos </vt:lpstr>
      <vt:lpstr>Parámetros Básicos </vt:lpstr>
      <vt:lpstr>Parámetros Básicos </vt:lpstr>
      <vt:lpstr>Parámetros Básicos </vt:lpstr>
      <vt:lpstr>Parámetros Básicos </vt:lpstr>
      <vt:lpstr>Parámetros Básicos </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Federico Raggio</dc:creator>
  <cp:lastModifiedBy>Federico Raggio</cp:lastModifiedBy>
  <cp:revision>20</cp:revision>
  <dcterms:created xsi:type="dcterms:W3CDTF">2019-05-21T19:31:52Z</dcterms:created>
  <dcterms:modified xsi:type="dcterms:W3CDTF">2019-05-22T01:35:10Z</dcterms:modified>
</cp:coreProperties>
</file>

<file path=docProps/thumbnail.jpeg>
</file>